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1" r:id="rId2"/>
    <p:sldId id="288" r:id="rId3"/>
    <p:sldId id="292" r:id="rId4"/>
    <p:sldId id="272" r:id="rId5"/>
    <p:sldId id="287" r:id="rId6"/>
    <p:sldId id="273" r:id="rId7"/>
    <p:sldId id="293" r:id="rId8"/>
    <p:sldId id="274" r:id="rId9"/>
    <p:sldId id="294" r:id="rId10"/>
    <p:sldId id="276" r:id="rId11"/>
    <p:sldId id="277" r:id="rId12"/>
    <p:sldId id="278" r:id="rId13"/>
    <p:sldId id="279" r:id="rId14"/>
    <p:sldId id="280" r:id="rId15"/>
    <p:sldId id="281" r:id="rId16"/>
    <p:sldId id="295" r:id="rId17"/>
    <p:sldId id="291" r:id="rId18"/>
    <p:sldId id="290" r:id="rId19"/>
    <p:sldId id="296" r:id="rId20"/>
    <p:sldId id="298" r:id="rId21"/>
    <p:sldId id="297" r:id="rId22"/>
    <p:sldId id="299" r:id="rId23"/>
    <p:sldId id="300" r:id="rId24"/>
    <p:sldId id="303" r:id="rId25"/>
    <p:sldId id="304" r:id="rId26"/>
    <p:sldId id="302" r:id="rId27"/>
    <p:sldId id="305" r:id="rId28"/>
    <p:sldId id="285" r:id="rId29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30"/>
    </p:embeddedFont>
    <p:embeddedFont>
      <p:font typeface="나눔스퀘어OTF_ac Bold" panose="020B0600000101010101" pitchFamily="34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555"/>
    <a:srgbClr val="4EA72E"/>
    <a:srgbClr val="FF3B3B"/>
    <a:srgbClr val="D9D9D9"/>
    <a:srgbClr val="FFD521"/>
    <a:srgbClr val="F6C700"/>
    <a:srgbClr val="01A2E5"/>
    <a:srgbClr val="008E40"/>
    <a:srgbClr val="FFE181"/>
    <a:srgbClr val="FF81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780163-E8B5-4969-810A-29B47F6D9B25}" v="939" dt="2024-11-03T14:46:30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19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283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BB060-5816-3AE2-2A2B-C5ED0A4B3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B6F460-9DBE-589F-1D7F-D77247D7A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BFE422-6877-3C5E-9A61-547AFA8C5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8E76-986B-457E-8793-E9A156F87EEB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766F48-29DC-BDE6-3897-50E16CE20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BC0CC-AA3F-5CBB-F516-2EAAE043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094B-7CF2-42C3-B3DF-A328C18652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046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A3AC8B-2A7B-E9A7-37A7-5432F8CB6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253079-F8E3-95DA-15EB-DE453010F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8334C4-5DAB-2DF9-1476-D1D55FCD5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8E76-986B-457E-8793-E9A156F87EEB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EE58D1-C5BC-5C39-67E1-3F857C0F6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B822AC-628C-90F5-10B0-588993C47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094B-7CF2-42C3-B3DF-A328C18652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2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E841A6-24DE-F5FB-21A7-8CA8E6F66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9BEC8B-7FA2-C9B5-F1BC-FFDE33569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049794-CAEF-C3EE-E83B-72A4CD591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8E76-986B-457E-8793-E9A156F87EEB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D3621-2AC3-1813-1B0F-7AF00816B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1709E5-C616-B44C-BD12-0C19E4D9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094B-7CF2-42C3-B3DF-A328C18652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503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D7F01B-B063-91C5-A8D8-69FE47FE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6CABDC-7224-C641-EBFA-1FA350AD7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006F2B-A775-A838-F361-509C1D90F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8E76-986B-457E-8793-E9A156F87EEB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46F279-C7C1-44BE-DC9E-17545BF8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091014-452A-43E7-8672-460BC715D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094B-7CF2-42C3-B3DF-A328C18652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461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D4745-E42C-2C4D-6359-6165B85B5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6073D-7F34-92C4-8316-4CD28F622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E25C2-C9A5-064A-E37C-E6DFEB40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8E76-986B-457E-8793-E9A156F87EEB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B86001-390A-03C1-BBA3-8D05B9D2A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5C1369-9062-8B8F-846D-853CA95AF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094B-7CF2-42C3-B3DF-A328C18652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33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FEF21-DE90-9F4C-7BDF-031717B7B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06950D-8D5E-6390-E807-A9A2C5D138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F172B2-FB78-B6D0-9689-F6D821E10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28E0CB-77A8-0134-356E-DCFCB0DB6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8E76-986B-457E-8793-E9A156F87EEB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B7DA59-34A2-B880-7ED7-CF5944712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A523DB-FE62-4036-CA6F-8B3E428D6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094B-7CF2-42C3-B3DF-A328C18652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2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36534-2627-F910-BFD4-C9AAFFAA9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7B8A71-04B1-F9D5-A6AC-B29AFAED1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89A8FB-9366-EAA7-DFB9-6168F085D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8A47CD-8C2C-3B56-13CB-3DBC9F405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A2FB71-1271-E1CF-2F8C-955018015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A81876-38F9-0DC1-273F-FD6CE63B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8E76-986B-457E-8793-E9A156F87EEB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C8F1FD-DECD-1C8F-9A05-9F146C7E4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62C39C-E324-321E-D4A4-E8E2E041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094B-7CF2-42C3-B3DF-A328C18652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65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FC919-3277-E7C4-D4F4-68D13012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2A6813-DAFB-457C-10AA-E1F4A7C43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8E76-986B-457E-8793-E9A156F87EEB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34E367-D1A2-354A-D054-2C408CDFB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A5A7BA-CAF5-08B3-163A-D45DC18F8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094B-7CF2-42C3-B3DF-A328C18652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734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F084D6-4754-07E4-FF4B-0C53D7CE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8E76-986B-457E-8793-E9A156F87EEB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B4C02F-D71D-3866-CB77-E0A2CD715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29961-A017-4B3F-21B4-FBA8366F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094B-7CF2-42C3-B3DF-A328C18652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10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FE512-DE08-21CA-3FBC-3B0E6EE1F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AAFCB-DD37-7CCB-5550-E627238AA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F4D511-B80D-6E22-9299-444D49607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8988FD-805D-67B3-7BAA-8014B0DBF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8E76-986B-457E-8793-E9A156F87EEB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970D76-63E3-5B48-B919-9B8D10FF7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9FB7AF-5CB7-FBBC-472C-EA96B3FDF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094B-7CF2-42C3-B3DF-A328C18652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42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A7A8D-598E-4FA8-3160-254E20E7F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3E1F01-6922-122F-7BD0-10DF736877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B3A64-1FED-9168-E8F8-1EBA51C8C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16B0E3-9319-67F4-EB90-13AB5364E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8E76-986B-457E-8793-E9A156F87EEB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F4F7D7-49BC-4615-0982-6AE3D9620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1F5B50-8416-2396-F446-EB7AD7134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094B-7CF2-42C3-B3DF-A328C18652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90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CCEC9D5-07C1-1EF5-CE36-1932692A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82A779-909A-629D-545A-8AA6CCC3D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27AF7-95CB-093A-E5E5-BE78AD1F9A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B78E76-986B-457E-8793-E9A156F87EEB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6A19CE-1E9C-2DBA-2F2F-5C02CCBC1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27B57C-ABBC-4994-3657-642100E15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4B094B-7CF2-42C3-B3DF-A328C18652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208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_Vu-K02rEjM?feature=oembed" TargetMode="Externa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ldl41Qdq9Q?feature=oembed" TargetMode="External"/><Relationship Id="rId6" Type="http://schemas.openxmlformats.org/officeDocument/2006/relationships/image" Target="../media/image37.jpeg"/><Relationship Id="rId5" Type="http://schemas.openxmlformats.org/officeDocument/2006/relationships/image" Target="../media/image32.pn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hrLkK7grZnk?feature=oembed" TargetMode="Externa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4.jpeg"/><Relationship Id="rId7" Type="http://schemas.openxmlformats.org/officeDocument/2006/relationships/image" Target="../media/image46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9.jpg"/><Relationship Id="rId4" Type="http://schemas.openxmlformats.org/officeDocument/2006/relationships/image" Target="../media/image45.jpeg"/><Relationship Id="rId9" Type="http://schemas.openxmlformats.org/officeDocument/2006/relationships/image" Target="../media/image4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uaKcZTP254?feature=oembed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AFA4E2F-518F-D4B1-25A2-CFB19EA0477B}"/>
              </a:ext>
            </a:extLst>
          </p:cNvPr>
          <p:cNvSpPr/>
          <p:nvPr/>
        </p:nvSpPr>
        <p:spPr>
          <a:xfrm>
            <a:off x="-61294" y="-4234"/>
            <a:ext cx="160867" cy="6862233"/>
          </a:xfrm>
          <a:prstGeom prst="rect">
            <a:avLst/>
          </a:prstGeom>
          <a:solidFill>
            <a:srgbClr val="FF0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6747934" y="2785533"/>
            <a:ext cx="7484533" cy="70442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 rot="6120000">
            <a:off x="4478867" y="-5791200"/>
            <a:ext cx="7078133" cy="666326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4183" y="5744632"/>
            <a:ext cx="3627968" cy="4191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팀 무한불성</a:t>
            </a:r>
            <a:r>
              <a:rPr 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   </a:t>
            </a:r>
            <a:r>
              <a:rPr lang="en-US" sz="1400" dirty="0">
                <a:solidFill>
                  <a:srgbClr val="FF3B3B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|</a:t>
            </a:r>
            <a:r>
              <a:rPr 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   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오찬빈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 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김윤정 </a:t>
            </a: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 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박성원 </a:t>
            </a: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 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이윤기</a:t>
            </a:r>
          </a:p>
        </p:txBody>
      </p:sp>
      <p:pic>
        <p:nvPicPr>
          <p:cNvPr id="8" name="그림 7" descr="폰트, 그래픽, 텍스트, 그래픽 디자인이(가) 표시된 사진">
            <a:extLst>
              <a:ext uri="{FF2B5EF4-FFF2-40B4-BE49-F238E27FC236}">
                <a16:creationId xmlns:a16="http://schemas.microsoft.com/office/drawing/2014/main" id="{4762798B-6679-8279-CEBF-0CE6D78FB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2357" y="-324326"/>
            <a:ext cx="9850967" cy="629015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78933" y="702733"/>
            <a:ext cx="265795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altLang="en-US" sz="1733" i="1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전공종합설계 </a:t>
            </a:r>
            <a:r>
              <a:rPr lang="en-US" sz="1733" i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PBL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8933" y="3054348"/>
            <a:ext cx="4349380" cy="1126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800" spc="-67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OTT</a:t>
            </a:r>
            <a:r>
              <a:rPr lang="en-US" altLang="ko-KR" sz="280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67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콘텐츠 정보 요약 서비스</a:t>
            </a:r>
          </a:p>
        </p:txBody>
      </p:sp>
    </p:spTree>
    <p:extLst>
      <p:ext uri="{BB962C8B-B14F-4D97-AF65-F5344CB8AC3E}">
        <p14:creationId xmlns:p14="http://schemas.microsoft.com/office/powerpoint/2010/main" val="1390251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24B08-E5E4-28BE-67B6-146E2DDE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4">
            <a:extLst>
              <a:ext uri="{FF2B5EF4-FFF2-40B4-BE49-F238E27FC236}">
                <a16:creationId xmlns:a16="http://schemas.microsoft.com/office/drawing/2014/main" id="{966B5F11-1DE6-107B-357A-B89AA5F709DA}"/>
              </a:ext>
            </a:extLst>
          </p:cNvPr>
          <p:cNvSpPr txBox="1"/>
          <p:nvPr/>
        </p:nvSpPr>
        <p:spPr>
          <a:xfrm>
            <a:off x="628649" y="397933"/>
            <a:ext cx="2654299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개발과정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9" name="TextBox 14">
            <a:extLst>
              <a:ext uri="{FF2B5EF4-FFF2-40B4-BE49-F238E27FC236}">
                <a16:creationId xmlns:a16="http://schemas.microsoft.com/office/drawing/2014/main" id="{A4D883D4-1FC6-4C4F-1FA5-50E77A5D4B2D}"/>
              </a:ext>
            </a:extLst>
          </p:cNvPr>
          <p:cNvSpPr txBox="1"/>
          <p:nvPr/>
        </p:nvSpPr>
        <p:spPr>
          <a:xfrm>
            <a:off x="2559050" y="704600"/>
            <a:ext cx="971551" cy="3010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9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콘텐츠 정보</a:t>
            </a:r>
            <a:endParaRPr lang="en-US" sz="900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1B2855E-9688-68B9-9B18-C5C3E3E635A3}"/>
              </a:ext>
            </a:extLst>
          </p:cNvPr>
          <p:cNvCxnSpPr>
            <a:cxnSpLocks/>
          </p:cNvCxnSpPr>
          <p:nvPr/>
        </p:nvCxnSpPr>
        <p:spPr>
          <a:xfrm>
            <a:off x="0" y="874183"/>
            <a:ext cx="2457450" cy="0"/>
          </a:xfrm>
          <a:prstGeom prst="line">
            <a:avLst/>
          </a:prstGeom>
          <a:ln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C8751149-C6BD-0CD5-0EC7-4C4173B00AC0}"/>
              </a:ext>
            </a:extLst>
          </p:cNvPr>
          <p:cNvCxnSpPr>
            <a:cxnSpLocks/>
          </p:cNvCxnSpPr>
          <p:nvPr/>
        </p:nvCxnSpPr>
        <p:spPr>
          <a:xfrm>
            <a:off x="273050" y="874183"/>
            <a:ext cx="2184400" cy="0"/>
          </a:xfrm>
          <a:prstGeom prst="line">
            <a:avLst/>
          </a:prstGeom>
          <a:ln w="38100"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66625FE-A5FA-AF71-7A38-2A3B72412E8F}"/>
              </a:ext>
            </a:extLst>
          </p:cNvPr>
          <p:cNvGrpSpPr/>
          <p:nvPr/>
        </p:nvGrpSpPr>
        <p:grpSpPr>
          <a:xfrm>
            <a:off x="695931" y="1312333"/>
            <a:ext cx="11212282" cy="4998720"/>
            <a:chOff x="695931" y="1078230"/>
            <a:chExt cx="11212282" cy="49987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E1F84E4-CDBA-F8B6-B3AB-5E772899752C}"/>
                </a:ext>
              </a:extLst>
            </p:cNvPr>
            <p:cNvSpPr/>
            <p:nvPr/>
          </p:nvSpPr>
          <p:spPr>
            <a:xfrm>
              <a:off x="695931" y="3707975"/>
              <a:ext cx="1882140" cy="18821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데이터베이스</a:t>
              </a:r>
              <a:endPara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8F55661-3298-C061-DDC5-1DE90CBAEEDD}"/>
                </a:ext>
              </a:extLst>
            </p:cNvPr>
            <p:cNvGrpSpPr/>
            <p:nvPr/>
          </p:nvGrpSpPr>
          <p:grpSpPr>
            <a:xfrm>
              <a:off x="2884519" y="1078230"/>
              <a:ext cx="3648361" cy="4998720"/>
              <a:chOff x="3659219" y="1078230"/>
              <a:chExt cx="3648361" cy="499872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0EEF55A-2753-3579-3161-A6211E5194EE}"/>
                  </a:ext>
                </a:extLst>
              </p:cNvPr>
              <p:cNvGrpSpPr/>
              <p:nvPr/>
            </p:nvGrpSpPr>
            <p:grpSpPr>
              <a:xfrm>
                <a:off x="4668520" y="1078230"/>
                <a:ext cx="1188720" cy="4998720"/>
                <a:chOff x="5234940" y="1363980"/>
                <a:chExt cx="1188720" cy="4998720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FEAA9CA-A3FA-6552-0D25-EFE86387FB7F}"/>
                    </a:ext>
                  </a:extLst>
                </p:cNvPr>
                <p:cNvSpPr/>
                <p:nvPr/>
              </p:nvSpPr>
              <p:spPr>
                <a:xfrm>
                  <a:off x="5234940" y="1363980"/>
                  <a:ext cx="1188720" cy="56388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영화제목</a:t>
                  </a: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45B18BF-A979-F584-7A8E-EF75A2675B32}"/>
                    </a:ext>
                  </a:extLst>
                </p:cNvPr>
                <p:cNvSpPr/>
                <p:nvPr/>
              </p:nvSpPr>
              <p:spPr>
                <a:xfrm>
                  <a:off x="5234940" y="2004060"/>
                  <a:ext cx="1188720" cy="56388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장르</a:t>
                  </a:r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B326CDA-7C8B-EAA2-724E-FC5F53A96B32}"/>
                    </a:ext>
                  </a:extLst>
                </p:cNvPr>
                <p:cNvSpPr/>
                <p:nvPr/>
              </p:nvSpPr>
              <p:spPr>
                <a:xfrm>
                  <a:off x="5234940" y="2636520"/>
                  <a:ext cx="1188720" cy="56388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상영시간</a:t>
                  </a: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6997607-5612-FFD0-33FB-3AA250CF85CC}"/>
                    </a:ext>
                  </a:extLst>
                </p:cNvPr>
                <p:cNvSpPr/>
                <p:nvPr/>
              </p:nvSpPr>
              <p:spPr>
                <a:xfrm>
                  <a:off x="5234940" y="3268980"/>
                  <a:ext cx="1188720" cy="56388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연령 등급</a:t>
                  </a: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40B28F0-5B21-3754-A873-02BDEB07F049}"/>
                    </a:ext>
                  </a:extLst>
                </p:cNvPr>
                <p:cNvSpPr/>
                <p:nvPr/>
              </p:nvSpPr>
              <p:spPr>
                <a:xfrm>
                  <a:off x="5234940" y="3901440"/>
                  <a:ext cx="1188720" cy="56388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제작 국가</a:t>
                  </a: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C659C410-BBAA-AECB-0136-5FB69D30C053}"/>
                    </a:ext>
                  </a:extLst>
                </p:cNvPr>
                <p:cNvSpPr/>
                <p:nvPr/>
              </p:nvSpPr>
              <p:spPr>
                <a:xfrm>
                  <a:off x="5234940" y="4533900"/>
                  <a:ext cx="1188720" cy="56388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감독</a:t>
                  </a: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98E6500-DBA5-6386-61B8-1492D088F3E6}"/>
                    </a:ext>
                  </a:extLst>
                </p:cNvPr>
                <p:cNvSpPr/>
                <p:nvPr/>
              </p:nvSpPr>
              <p:spPr>
                <a:xfrm>
                  <a:off x="5234940" y="5798820"/>
                  <a:ext cx="1188720" cy="56388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 err="1">
                      <a:solidFill>
                        <a:schemeClr val="tx1"/>
                      </a:solidFill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etc</a:t>
                  </a:r>
                  <a:endParaRPr lang="ko-KR" altLang="en-US" sz="1400" dirty="0">
                    <a:solidFill>
                      <a:schemeClr val="tx1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463EE4B9-4C36-FC5F-18E3-0BC50FCB4EA2}"/>
                    </a:ext>
                  </a:extLst>
                </p:cNvPr>
                <p:cNvSpPr/>
                <p:nvPr/>
              </p:nvSpPr>
              <p:spPr>
                <a:xfrm>
                  <a:off x="5234940" y="5166360"/>
                  <a:ext cx="1188720" cy="56388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리뷰</a:t>
                  </a:r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118ECDB-1A03-2BE0-B85A-346F8C877CBB}"/>
                  </a:ext>
                </a:extLst>
              </p:cNvPr>
              <p:cNvGrpSpPr/>
              <p:nvPr/>
            </p:nvGrpSpPr>
            <p:grpSpPr>
              <a:xfrm>
                <a:off x="3659219" y="1324451"/>
                <a:ext cx="1009301" cy="4456430"/>
                <a:chOff x="3897979" y="1630680"/>
                <a:chExt cx="1009301" cy="4456430"/>
              </a:xfrm>
            </p:grpSpPr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21A79FFF-6B5B-1AAF-A951-B36A033F1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50080" y="1630680"/>
                  <a:ext cx="45720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643AEF79-0F51-27DF-F439-8C6661FDB3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50080" y="2278380"/>
                  <a:ext cx="45720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25970500-E091-B61E-C495-9AEFA164E6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50080" y="2918460"/>
                  <a:ext cx="45720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C90C51AD-F91F-9162-786C-08C052A0C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50080" y="3550920"/>
                  <a:ext cx="45720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86A2A578-0DA5-0573-95D1-8D1BA09CD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50080" y="4198620"/>
                  <a:ext cx="45720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01CE584-1BBA-D0C2-4FBF-1612BD4E66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50080" y="4838700"/>
                  <a:ext cx="45720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DE9D38E5-E76E-C350-70F7-D9218916D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50080" y="5433060"/>
                  <a:ext cx="45720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68F4A966-8A3D-7B3F-980F-79D436C9F7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50080" y="6080760"/>
                  <a:ext cx="45720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12EDE560-C6C4-8BB6-346D-146533E488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56430" y="1632268"/>
                  <a:ext cx="3175" cy="445484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4E8A49AD-4914-A1F7-9093-9BE0A0A56E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92881" y="2588419"/>
                  <a:ext cx="45720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이등변 삼각형 27">
                  <a:extLst>
                    <a:ext uri="{FF2B5EF4-FFF2-40B4-BE49-F238E27FC236}">
                      <a16:creationId xmlns:a16="http://schemas.microsoft.com/office/drawing/2014/main" id="{CBD13977-2EE7-DEB3-0226-CF8EDC89F6EE}"/>
                    </a:ext>
                  </a:extLst>
                </p:cNvPr>
                <p:cNvSpPr/>
                <p:nvPr/>
              </p:nvSpPr>
              <p:spPr>
                <a:xfrm rot="16047477">
                  <a:off x="3876317" y="2543999"/>
                  <a:ext cx="132164" cy="88840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AB234F29-427B-3BCE-90BB-BAE5EFAADA46}"/>
                  </a:ext>
                </a:extLst>
              </p:cNvPr>
              <p:cNvGrpSpPr/>
              <p:nvPr/>
            </p:nvGrpSpPr>
            <p:grpSpPr>
              <a:xfrm>
                <a:off x="5857240" y="1319689"/>
                <a:ext cx="457200" cy="4450080"/>
                <a:chOff x="8856980" y="1781651"/>
                <a:chExt cx="457200" cy="4450080"/>
              </a:xfrm>
            </p:grpSpPr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B3ADEE03-A837-B6CF-FAE5-147BD2A2B8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80" y="1781651"/>
                  <a:ext cx="45720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1E04B711-5884-2218-0A51-24364C3B57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80" y="2429351"/>
                  <a:ext cx="45720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E716873E-4B57-7141-1451-5334D3762F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80" y="3069431"/>
                  <a:ext cx="45720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487CF5D-5548-F6B3-B467-5F08BEA218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80" y="3701891"/>
                  <a:ext cx="45720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CB17775D-A08D-564D-4597-392DBA0B2E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80" y="4349591"/>
                  <a:ext cx="45720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1CF83D3C-21F1-A11B-8769-49C24232AC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80" y="4989671"/>
                  <a:ext cx="45720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B6801F3D-59D8-48DD-69B9-645A99EAE4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80" y="5584031"/>
                  <a:ext cx="45720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7739E7BF-94EF-6521-E9B0-B4CA8865C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80" y="6231731"/>
                  <a:ext cx="45720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673A7A3D-7A64-739F-02F1-7F5E8BFA36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4915" y="1319689"/>
                <a:ext cx="0" cy="320802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9E13CE76-5ED6-0A80-6EF3-CD356F4C34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4915" y="5112544"/>
                <a:ext cx="0" cy="65722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17F5B7D4-2AEC-1C8F-14C7-6329740A3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0380" y="2914650"/>
                <a:ext cx="4572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이등변 삼각형 80">
                <a:extLst>
                  <a:ext uri="{FF2B5EF4-FFF2-40B4-BE49-F238E27FC236}">
                    <a16:creationId xmlns:a16="http://schemas.microsoft.com/office/drawing/2014/main" id="{6B9E50A4-8DD3-7309-B62A-8E98904C8598}"/>
                  </a:ext>
                </a:extLst>
              </p:cNvPr>
              <p:cNvSpPr/>
              <p:nvPr/>
            </p:nvSpPr>
            <p:spPr>
              <a:xfrm rot="16047477">
                <a:off x="6733816" y="2870230"/>
                <a:ext cx="132164" cy="8884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132200BF-741C-4992-EC04-0B83F2B892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0380" y="5445082"/>
                <a:ext cx="4572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이등변 삼각형 82">
                <a:extLst>
                  <a:ext uri="{FF2B5EF4-FFF2-40B4-BE49-F238E27FC236}">
                    <a16:creationId xmlns:a16="http://schemas.microsoft.com/office/drawing/2014/main" id="{1A2A6297-1631-BD3D-05A5-46B305260B4E}"/>
                  </a:ext>
                </a:extLst>
              </p:cNvPr>
              <p:cNvSpPr/>
              <p:nvPr/>
            </p:nvSpPr>
            <p:spPr>
              <a:xfrm rot="16047477">
                <a:off x="6733816" y="5400662"/>
                <a:ext cx="132164" cy="8884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DB2DB088-A53F-5770-5FDE-373299532B16}"/>
                </a:ext>
              </a:extLst>
            </p:cNvPr>
            <p:cNvGrpSpPr/>
            <p:nvPr/>
          </p:nvGrpSpPr>
          <p:grpSpPr>
            <a:xfrm>
              <a:off x="7089494" y="1326039"/>
              <a:ext cx="2162796" cy="2318281"/>
              <a:chOff x="8275321" y="1200469"/>
              <a:chExt cx="2162796" cy="2318281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2B1B4DCD-11D5-CC86-4608-F527405E98B6}"/>
                  </a:ext>
                </a:extLst>
              </p:cNvPr>
              <p:cNvSpPr/>
              <p:nvPr/>
            </p:nvSpPr>
            <p:spPr>
              <a:xfrm>
                <a:off x="8275321" y="2882050"/>
                <a:ext cx="2162796" cy="636700"/>
              </a:xfrm>
              <a:prstGeom prst="rect">
                <a:avLst/>
              </a:prstGeom>
              <a:solidFill>
                <a:srgbClr val="01A2E5"/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rPr>
                  <a:t>The Movie Database API</a:t>
                </a:r>
                <a:br>
                  <a:rPr lang="en-US" altLang="ko-KR" sz="1100" dirty="0"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rPr>
                </a:br>
                <a:r>
                  <a:rPr lang="en-US" altLang="ko-KR" sz="1100" dirty="0"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rPr>
                  <a:t>(TMDB API) </a:t>
                </a:r>
                <a:r>
                  <a:rPr lang="ko-KR" altLang="en-US" sz="1100" dirty="0"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rPr>
                  <a:t>활용</a:t>
                </a:r>
              </a:p>
            </p:txBody>
          </p:sp>
          <p:pic>
            <p:nvPicPr>
              <p:cNvPr id="2050" name="Picture 2" descr="My Journey As A Data Analyst I. Investigating a Dataset, My first… | by  GOODRICH OKORO | Medium">
                <a:extLst>
                  <a:ext uri="{FF2B5EF4-FFF2-40B4-BE49-F238E27FC236}">
                    <a16:creationId xmlns:a16="http://schemas.microsoft.com/office/drawing/2014/main" id="{AD83ED97-0341-3125-B8C0-B218AB56DE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53128" y="1200469"/>
                <a:ext cx="1607182" cy="1607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5196683-50C2-9F12-B933-705ACAAB69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8460" y="4392930"/>
              <a:ext cx="1458666" cy="735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JustWatch US - The Streaming Guide for Movies and TV Shows">
              <a:extLst>
                <a:ext uri="{FF2B5EF4-FFF2-40B4-BE49-F238E27FC236}">
                  <a16:creationId xmlns:a16="http://schemas.microsoft.com/office/drawing/2014/main" id="{48307BDA-B256-F5BB-5839-85A689338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8386" y="4634389"/>
              <a:ext cx="1446214" cy="217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CBCCC77-2164-A69F-D740-D787B83E9537}"/>
                </a:ext>
              </a:extLst>
            </p:cNvPr>
            <p:cNvSpPr/>
            <p:nvPr/>
          </p:nvSpPr>
          <p:spPr>
            <a:xfrm>
              <a:off x="7089494" y="5413154"/>
              <a:ext cx="2162796" cy="636700"/>
            </a:xfrm>
            <a:prstGeom prst="rect">
              <a:avLst/>
            </a:prstGeom>
            <a:solidFill>
              <a:srgbClr val="FFD52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IMDb, </a:t>
              </a:r>
              <a:r>
                <a:rPr lang="en-US" altLang="ko-KR" sz="1100" dirty="0" err="1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JustWatch</a:t>
              </a:r>
              <a:r>
                <a:rPr lang="en-US" altLang="ko-KR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, etc..</a:t>
              </a:r>
            </a:p>
            <a:p>
              <a:pPr algn="ctr"/>
              <a:r>
                <a:rPr lang="ko-KR" altLang="en-US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웹 </a:t>
              </a:r>
              <a:r>
                <a:rPr lang="ko-KR" altLang="en-US" sz="1100" dirty="0" err="1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크롤링</a:t>
              </a:r>
              <a:endPara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30E7A58-FC5E-3B27-7FB8-930D41018EA1}"/>
                </a:ext>
              </a:extLst>
            </p:cNvPr>
            <p:cNvSpPr/>
            <p:nvPr/>
          </p:nvSpPr>
          <p:spPr>
            <a:xfrm>
              <a:off x="10802044" y="2306912"/>
              <a:ext cx="1106169" cy="10795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콘텐츠</a:t>
              </a:r>
              <a:endParaRPr lang="ko-KR" altLang="en-US" sz="14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1A649E5-85B0-D4A8-A017-22B46A4E1AD9}"/>
                </a:ext>
              </a:extLst>
            </p:cNvPr>
            <p:cNvCxnSpPr>
              <a:cxnSpLocks/>
            </p:cNvCxnSpPr>
            <p:nvPr/>
          </p:nvCxnSpPr>
          <p:spPr>
            <a:xfrm>
              <a:off x="10344844" y="2853012"/>
              <a:ext cx="4572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89730F0-E52E-DAAC-5C30-372F0F2510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0559" y="2083551"/>
              <a:ext cx="0" cy="369733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B715F5F-1493-3A99-5A30-C6EAB038C76E}"/>
                </a:ext>
              </a:extLst>
            </p:cNvPr>
            <p:cNvCxnSpPr>
              <a:cxnSpLocks/>
            </p:cNvCxnSpPr>
            <p:nvPr/>
          </p:nvCxnSpPr>
          <p:spPr>
            <a:xfrm>
              <a:off x="9601200" y="2089901"/>
              <a:ext cx="75158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4381ACC-B4A9-E1A6-05F6-5ED27B745191}"/>
                </a:ext>
              </a:extLst>
            </p:cNvPr>
            <p:cNvCxnSpPr>
              <a:cxnSpLocks/>
            </p:cNvCxnSpPr>
            <p:nvPr/>
          </p:nvCxnSpPr>
          <p:spPr>
            <a:xfrm>
              <a:off x="9601200" y="5773536"/>
              <a:ext cx="75158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9120FB-9887-DE19-5EE9-55995166FB14}"/>
                </a:ext>
              </a:extLst>
            </p:cNvPr>
            <p:cNvSpPr/>
            <p:nvPr/>
          </p:nvSpPr>
          <p:spPr>
            <a:xfrm>
              <a:off x="1080104" y="1746885"/>
              <a:ext cx="1070609" cy="1070609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콘텐츠</a:t>
              </a:r>
              <a:r>
                <a:rPr lang="en-US" altLang="ko-KR" sz="12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</a:t>
              </a:r>
              <a:r>
                <a:rPr lang="ko-KR" altLang="en-US" sz="12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정보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E493CEB-8031-1EAD-8B2E-8A4CAF483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7001" y="3016842"/>
              <a:ext cx="0" cy="36957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B3114D64-5708-3FB3-B60D-AB16FF28F27A}"/>
                </a:ext>
              </a:extLst>
            </p:cNvPr>
            <p:cNvSpPr/>
            <p:nvPr/>
          </p:nvSpPr>
          <p:spPr>
            <a:xfrm rot="10800000">
              <a:off x="1577269" y="3341992"/>
              <a:ext cx="132164" cy="8884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2343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E4A87-F344-4CAC-59F8-BD443EF57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4">
            <a:extLst>
              <a:ext uri="{FF2B5EF4-FFF2-40B4-BE49-F238E27FC236}">
                <a16:creationId xmlns:a16="http://schemas.microsoft.com/office/drawing/2014/main" id="{37BAABD7-C5BE-A72D-4AA6-B7B4D1620C63}"/>
              </a:ext>
            </a:extLst>
          </p:cNvPr>
          <p:cNvSpPr txBox="1"/>
          <p:nvPr/>
        </p:nvSpPr>
        <p:spPr>
          <a:xfrm>
            <a:off x="628649" y="397933"/>
            <a:ext cx="2654299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개발과정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9" name="TextBox 14">
            <a:extLst>
              <a:ext uri="{FF2B5EF4-FFF2-40B4-BE49-F238E27FC236}">
                <a16:creationId xmlns:a16="http://schemas.microsoft.com/office/drawing/2014/main" id="{26E34079-09BE-7DD9-5FC7-1778E75062FA}"/>
              </a:ext>
            </a:extLst>
          </p:cNvPr>
          <p:cNvSpPr txBox="1"/>
          <p:nvPr/>
        </p:nvSpPr>
        <p:spPr>
          <a:xfrm>
            <a:off x="2559050" y="704600"/>
            <a:ext cx="971551" cy="3010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9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콘텐츠 정보</a:t>
            </a:r>
            <a:endParaRPr lang="en-US" sz="900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9556BC2-8E8B-45BE-9580-E77C92EBEAB5}"/>
              </a:ext>
            </a:extLst>
          </p:cNvPr>
          <p:cNvCxnSpPr>
            <a:cxnSpLocks/>
          </p:cNvCxnSpPr>
          <p:nvPr/>
        </p:nvCxnSpPr>
        <p:spPr>
          <a:xfrm>
            <a:off x="0" y="874183"/>
            <a:ext cx="2457450" cy="0"/>
          </a:xfrm>
          <a:prstGeom prst="line">
            <a:avLst/>
          </a:prstGeom>
          <a:ln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9F3EF15B-C05F-0302-10C2-D8E583FA8AB5}"/>
              </a:ext>
            </a:extLst>
          </p:cNvPr>
          <p:cNvCxnSpPr>
            <a:cxnSpLocks/>
          </p:cNvCxnSpPr>
          <p:nvPr/>
        </p:nvCxnSpPr>
        <p:spPr>
          <a:xfrm>
            <a:off x="273050" y="874183"/>
            <a:ext cx="2184400" cy="0"/>
          </a:xfrm>
          <a:prstGeom prst="line">
            <a:avLst/>
          </a:prstGeom>
          <a:ln w="38100"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FCF27E7-26B4-2876-D0F2-0D8696F64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9" y="2512199"/>
            <a:ext cx="5189406" cy="172430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D70051B-EAC8-0BC9-D6A2-20BD9439C8B8}"/>
              </a:ext>
            </a:extLst>
          </p:cNvPr>
          <p:cNvSpPr txBox="1"/>
          <p:nvPr/>
        </p:nvSpPr>
        <p:spPr>
          <a:xfrm>
            <a:off x="2105025" y="3219469"/>
            <a:ext cx="34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endParaRPr lang="ko-KR" altLang="en-US" dirty="0">
              <a:solidFill>
                <a:srgbClr val="FF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963CD3-58DF-3977-9E6A-EEC1942BD039}"/>
              </a:ext>
            </a:extLst>
          </p:cNvPr>
          <p:cNvSpPr txBox="1"/>
          <p:nvPr/>
        </p:nvSpPr>
        <p:spPr>
          <a:xfrm>
            <a:off x="2279650" y="3498869"/>
            <a:ext cx="34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endParaRPr lang="ko-KR" altLang="en-US" dirty="0">
              <a:solidFill>
                <a:srgbClr val="FF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FEAD38-A118-8372-3184-130386363B4B}"/>
              </a:ext>
            </a:extLst>
          </p:cNvPr>
          <p:cNvSpPr txBox="1"/>
          <p:nvPr/>
        </p:nvSpPr>
        <p:spPr>
          <a:xfrm>
            <a:off x="1733550" y="3771919"/>
            <a:ext cx="34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dirty="0">
              <a:solidFill>
                <a:srgbClr val="FF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9E6AE9-69E5-8457-E400-C380B8B5F98A}"/>
              </a:ext>
            </a:extLst>
          </p:cNvPr>
          <p:cNvSpPr txBox="1"/>
          <p:nvPr/>
        </p:nvSpPr>
        <p:spPr>
          <a:xfrm>
            <a:off x="5765800" y="2609622"/>
            <a:ext cx="586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en-US" altLang="ko-KR" sz="16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get_popular_movies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() : TMDP API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를 통해 영화 기본정보 리턴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43EE2D-47A8-DA7B-F05A-1341F487C4C5}"/>
              </a:ext>
            </a:extLst>
          </p:cNvPr>
          <p:cNvSpPr txBox="1"/>
          <p:nvPr/>
        </p:nvSpPr>
        <p:spPr>
          <a:xfrm>
            <a:off x="5765800" y="3147387"/>
            <a:ext cx="642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</a:t>
            </a:r>
            <a:r>
              <a:rPr lang="en-US" altLang="ko-KR" sz="16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get_reviews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() : BS4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를 이용해 리뷰 데이터를 수집한 뒤 리턴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26307F-F1A8-B8C6-273E-135A6E380D82}"/>
              </a:ext>
            </a:extLst>
          </p:cNvPr>
          <p:cNvSpPr txBox="1"/>
          <p:nvPr/>
        </p:nvSpPr>
        <p:spPr>
          <a:xfrm>
            <a:off x="5765800" y="3643014"/>
            <a:ext cx="642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</a:t>
            </a:r>
            <a:r>
              <a:rPr lang="en-US" altLang="ko-KR" sz="16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load_reviews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() : Selenium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을 통해 원하는 페이지 만큼 페이지 소스 리턴</a:t>
            </a:r>
          </a:p>
        </p:txBody>
      </p:sp>
    </p:spTree>
    <p:extLst>
      <p:ext uri="{BB962C8B-B14F-4D97-AF65-F5344CB8AC3E}">
        <p14:creationId xmlns:p14="http://schemas.microsoft.com/office/powerpoint/2010/main" val="99781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7" grpId="0"/>
      <p:bldP spid="38" grpId="0"/>
      <p:bldP spid="39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F04F5-35D3-0B85-7C2D-20D85690C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4">
            <a:extLst>
              <a:ext uri="{FF2B5EF4-FFF2-40B4-BE49-F238E27FC236}">
                <a16:creationId xmlns:a16="http://schemas.microsoft.com/office/drawing/2014/main" id="{BD885463-0D85-C01E-573B-E5C763D33F84}"/>
              </a:ext>
            </a:extLst>
          </p:cNvPr>
          <p:cNvSpPr txBox="1"/>
          <p:nvPr/>
        </p:nvSpPr>
        <p:spPr>
          <a:xfrm>
            <a:off x="628649" y="397933"/>
            <a:ext cx="2654299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개발과정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9" name="TextBox 14">
            <a:extLst>
              <a:ext uri="{FF2B5EF4-FFF2-40B4-BE49-F238E27FC236}">
                <a16:creationId xmlns:a16="http://schemas.microsoft.com/office/drawing/2014/main" id="{A0BD0EAA-EF2F-5EA1-4D98-684A3C819C81}"/>
              </a:ext>
            </a:extLst>
          </p:cNvPr>
          <p:cNvSpPr txBox="1"/>
          <p:nvPr/>
        </p:nvSpPr>
        <p:spPr>
          <a:xfrm>
            <a:off x="2559050" y="704600"/>
            <a:ext cx="971551" cy="3010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9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콘텐츠 정보</a:t>
            </a:r>
            <a:endParaRPr lang="en-US" sz="900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897C598E-55FC-2AF6-F7DB-B3ADC901268D}"/>
              </a:ext>
            </a:extLst>
          </p:cNvPr>
          <p:cNvCxnSpPr>
            <a:cxnSpLocks/>
          </p:cNvCxnSpPr>
          <p:nvPr/>
        </p:nvCxnSpPr>
        <p:spPr>
          <a:xfrm>
            <a:off x="0" y="874183"/>
            <a:ext cx="2457450" cy="0"/>
          </a:xfrm>
          <a:prstGeom prst="line">
            <a:avLst/>
          </a:prstGeom>
          <a:ln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ECF0B4B-F157-4820-F33E-657F6F44B6AC}"/>
              </a:ext>
            </a:extLst>
          </p:cNvPr>
          <p:cNvCxnSpPr>
            <a:cxnSpLocks/>
          </p:cNvCxnSpPr>
          <p:nvPr/>
        </p:nvCxnSpPr>
        <p:spPr>
          <a:xfrm>
            <a:off x="273050" y="874183"/>
            <a:ext cx="2184400" cy="0"/>
          </a:xfrm>
          <a:prstGeom prst="line">
            <a:avLst/>
          </a:prstGeom>
          <a:ln w="38100"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D508649-F5E2-EA00-0A69-390CA029B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238582"/>
            <a:ext cx="9201150" cy="438083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00B62AE-18F4-D07E-D802-D7AB524DEE27}"/>
              </a:ext>
            </a:extLst>
          </p:cNvPr>
          <p:cNvGrpSpPr/>
          <p:nvPr/>
        </p:nvGrpSpPr>
        <p:grpSpPr>
          <a:xfrm>
            <a:off x="1654175" y="5833590"/>
            <a:ext cx="8883650" cy="338554"/>
            <a:chOff x="1654175" y="5833590"/>
            <a:chExt cx="8883650" cy="338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ECD048-271E-54C4-9136-B33678F45A5E}"/>
                </a:ext>
              </a:extLst>
            </p:cNvPr>
            <p:cNvSpPr txBox="1"/>
            <p:nvPr/>
          </p:nvSpPr>
          <p:spPr>
            <a:xfrm>
              <a:off x="1654175" y="5833590"/>
              <a:ext cx="88836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최종적으로 리턴 된 데이터들을 바탕으로 </a:t>
              </a:r>
              <a:r>
                <a:rPr lang="en-US" altLang="ko-KR" sz="16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pandas </a:t>
              </a:r>
              <a:r>
                <a:rPr lang="ko-KR" altLang="en-US" sz="16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라이브러리를 사용해      </a:t>
              </a:r>
              <a:r>
                <a:rPr lang="en-US" altLang="ko-KR" sz="16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csv </a:t>
              </a:r>
              <a:r>
                <a:rPr lang="ko-KR" altLang="en-US" sz="16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파일로 변환</a:t>
              </a:r>
            </a:p>
          </p:txBody>
        </p:sp>
        <p:pic>
          <p:nvPicPr>
            <p:cNvPr id="3078" name="Picture 6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5D888CE0-81FB-E9C2-B809-3379D411D8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8150" y="5860459"/>
              <a:ext cx="427224" cy="284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CD7100A-D687-DD10-4AE1-BEE26FB024AA}"/>
              </a:ext>
            </a:extLst>
          </p:cNvPr>
          <p:cNvSpPr txBox="1"/>
          <p:nvPr/>
        </p:nvSpPr>
        <p:spPr>
          <a:xfrm>
            <a:off x="7331075" y="1000691"/>
            <a:ext cx="3514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*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인기영화 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40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개에 대한 리뷰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약 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87,000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개가 저장된 모습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34BC49-6B93-21EA-A3B2-CD7D11D77D68}"/>
              </a:ext>
            </a:extLst>
          </p:cNvPr>
          <p:cNvSpPr/>
          <p:nvPr/>
        </p:nvSpPr>
        <p:spPr>
          <a:xfrm>
            <a:off x="1508125" y="1257633"/>
            <a:ext cx="9188450" cy="444466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040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C41CE-C716-2E61-1AD1-44B67344A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4">
            <a:extLst>
              <a:ext uri="{FF2B5EF4-FFF2-40B4-BE49-F238E27FC236}">
                <a16:creationId xmlns:a16="http://schemas.microsoft.com/office/drawing/2014/main" id="{21F28C31-7F78-6BEC-E159-CDEA7E70548C}"/>
              </a:ext>
            </a:extLst>
          </p:cNvPr>
          <p:cNvSpPr txBox="1"/>
          <p:nvPr/>
        </p:nvSpPr>
        <p:spPr>
          <a:xfrm>
            <a:off x="628649" y="397933"/>
            <a:ext cx="2654299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개발과정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9" name="TextBox 14">
            <a:extLst>
              <a:ext uri="{FF2B5EF4-FFF2-40B4-BE49-F238E27FC236}">
                <a16:creationId xmlns:a16="http://schemas.microsoft.com/office/drawing/2014/main" id="{01B61D7B-2E53-E963-9D7F-FB043933C0C7}"/>
              </a:ext>
            </a:extLst>
          </p:cNvPr>
          <p:cNvSpPr txBox="1"/>
          <p:nvPr/>
        </p:nvSpPr>
        <p:spPr>
          <a:xfrm>
            <a:off x="2559050" y="704600"/>
            <a:ext cx="1117600" cy="3010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9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</a:t>
            </a:r>
            <a:r>
              <a:rPr lang="en-US" altLang="ko-KR" sz="9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900" b="0" i="0" u="none" strike="noStrike" dirty="0" err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endParaRPr lang="en-US" sz="900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E4BDA17-47B7-C690-4F32-6251C46E6A42}"/>
              </a:ext>
            </a:extLst>
          </p:cNvPr>
          <p:cNvCxnSpPr>
            <a:cxnSpLocks/>
          </p:cNvCxnSpPr>
          <p:nvPr/>
        </p:nvCxnSpPr>
        <p:spPr>
          <a:xfrm>
            <a:off x="0" y="874183"/>
            <a:ext cx="2457450" cy="0"/>
          </a:xfrm>
          <a:prstGeom prst="line">
            <a:avLst/>
          </a:prstGeom>
          <a:ln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C5717056-D512-78F0-7220-76DE73D854FE}"/>
              </a:ext>
            </a:extLst>
          </p:cNvPr>
          <p:cNvCxnSpPr>
            <a:cxnSpLocks/>
          </p:cNvCxnSpPr>
          <p:nvPr/>
        </p:nvCxnSpPr>
        <p:spPr>
          <a:xfrm>
            <a:off x="273050" y="874183"/>
            <a:ext cx="2184400" cy="0"/>
          </a:xfrm>
          <a:prstGeom prst="line">
            <a:avLst/>
          </a:prstGeom>
          <a:ln w="38100"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F656D2A-1752-7756-9B71-51F518E8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376082"/>
            <a:ext cx="7492206" cy="4777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94D73C-E651-4F9A-40AF-7135CFC5201B}"/>
              </a:ext>
            </a:extLst>
          </p:cNvPr>
          <p:cNvSpPr txBox="1"/>
          <p:nvPr/>
        </p:nvSpPr>
        <p:spPr>
          <a:xfrm>
            <a:off x="596899" y="5907179"/>
            <a:ext cx="1536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* </a:t>
            </a:r>
            <a:r>
              <a:rPr lang="ko-KR" altLang="en-US" sz="1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데이터베이스 </a:t>
            </a:r>
            <a:r>
              <a:rPr lang="en-US" altLang="ko-KR" sz="1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ERD </a:t>
            </a:r>
            <a:r>
              <a:rPr lang="ko-KR" altLang="en-US" sz="1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초안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08656A2-5C9C-F712-D9CF-04C3BE8F9AB3}"/>
              </a:ext>
            </a:extLst>
          </p:cNvPr>
          <p:cNvGrpSpPr/>
          <p:nvPr/>
        </p:nvGrpSpPr>
        <p:grpSpPr>
          <a:xfrm>
            <a:off x="8894863" y="1936750"/>
            <a:ext cx="2501900" cy="3251237"/>
            <a:chOff x="8894863" y="1327150"/>
            <a:chExt cx="2501900" cy="3251237"/>
          </a:xfrm>
        </p:grpSpPr>
        <p:pic>
          <p:nvPicPr>
            <p:cNvPr id="5126" name="Picture 6" descr="13. 백엔드 개발자, 서비스 개발의 핵심">
              <a:extLst>
                <a:ext uri="{FF2B5EF4-FFF2-40B4-BE49-F238E27FC236}">
                  <a16:creationId xmlns:a16="http://schemas.microsoft.com/office/drawing/2014/main" id="{B790B587-94F5-D18A-A329-D2DB75D23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4863" y="2802998"/>
              <a:ext cx="2501900" cy="1250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8F21DD-BCB4-51C4-5143-13BEDAE2A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8120" y="1327150"/>
              <a:ext cx="835386" cy="1475848"/>
            </a:xfrm>
            <a:prstGeom prst="rect">
              <a:avLst/>
            </a:prstGeom>
          </p:spPr>
        </p:pic>
        <p:pic>
          <p:nvPicPr>
            <p:cNvPr id="5128" name="Picture 8" descr="Senior Software Engineer (Backend) - Maven Machines - Career Page">
              <a:extLst>
                <a:ext uri="{FF2B5EF4-FFF2-40B4-BE49-F238E27FC236}">
                  <a16:creationId xmlns:a16="http://schemas.microsoft.com/office/drawing/2014/main" id="{A549B130-AEAC-EA4E-8323-4314F0866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7870" y="3979304"/>
              <a:ext cx="2295886" cy="599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D3D63-FE61-494E-2D0F-74A7093FB8DB}"/>
              </a:ext>
            </a:extLst>
          </p:cNvPr>
          <p:cNvSpPr txBox="1"/>
          <p:nvPr/>
        </p:nvSpPr>
        <p:spPr>
          <a:xfrm>
            <a:off x="596899" y="1598196"/>
            <a:ext cx="173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# </a:t>
            </a:r>
            <a:r>
              <a:rPr lang="ko-KR" altLang="en-US" sz="8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개인정보와 같은 중요정보는</a:t>
            </a:r>
            <a:endParaRPr lang="en-US" altLang="ko-KR" sz="8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r>
              <a:rPr lang="en-US" altLang="ko-KR" sz="8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 </a:t>
            </a:r>
            <a:r>
              <a:rPr lang="ko-KR" altLang="en-US" sz="8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해시코드로 암호화 조치</a:t>
            </a:r>
          </a:p>
        </p:txBody>
      </p:sp>
    </p:spTree>
    <p:extLst>
      <p:ext uri="{BB962C8B-B14F-4D97-AF65-F5344CB8AC3E}">
        <p14:creationId xmlns:p14="http://schemas.microsoft.com/office/powerpoint/2010/main" val="1909504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55224-927D-6971-D29E-4764AF4D0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4">
            <a:extLst>
              <a:ext uri="{FF2B5EF4-FFF2-40B4-BE49-F238E27FC236}">
                <a16:creationId xmlns:a16="http://schemas.microsoft.com/office/drawing/2014/main" id="{178C2C58-C748-50B7-31C8-246607FA451C}"/>
              </a:ext>
            </a:extLst>
          </p:cNvPr>
          <p:cNvSpPr txBox="1"/>
          <p:nvPr/>
        </p:nvSpPr>
        <p:spPr>
          <a:xfrm>
            <a:off x="628649" y="397933"/>
            <a:ext cx="2654299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개발과정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9" name="TextBox 14">
            <a:extLst>
              <a:ext uri="{FF2B5EF4-FFF2-40B4-BE49-F238E27FC236}">
                <a16:creationId xmlns:a16="http://schemas.microsoft.com/office/drawing/2014/main" id="{705CCEC2-0AEA-E985-E4CB-2E5773CC0D3D}"/>
              </a:ext>
            </a:extLst>
          </p:cNvPr>
          <p:cNvSpPr txBox="1"/>
          <p:nvPr/>
        </p:nvSpPr>
        <p:spPr>
          <a:xfrm>
            <a:off x="2559050" y="704600"/>
            <a:ext cx="1371600" cy="3010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9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</a:t>
            </a:r>
            <a:r>
              <a:rPr lang="en-US" altLang="ko-KR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/ </a:t>
            </a:r>
            <a:r>
              <a:rPr lang="ko-KR" altLang="en-US" sz="900" dirty="0" err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프론트엔드</a:t>
            </a:r>
            <a:r>
              <a:rPr lang="ko-KR" altLang="en-US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프로토타입</a:t>
            </a:r>
            <a:endParaRPr lang="en-US" sz="900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B8C01432-683F-2C6D-CE3A-CD2D8C42D913}"/>
              </a:ext>
            </a:extLst>
          </p:cNvPr>
          <p:cNvCxnSpPr>
            <a:cxnSpLocks/>
          </p:cNvCxnSpPr>
          <p:nvPr/>
        </p:nvCxnSpPr>
        <p:spPr>
          <a:xfrm>
            <a:off x="0" y="874183"/>
            <a:ext cx="2457450" cy="0"/>
          </a:xfrm>
          <a:prstGeom prst="line">
            <a:avLst/>
          </a:prstGeom>
          <a:ln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5435BBE-555F-97FA-8B1D-8413698381AE}"/>
              </a:ext>
            </a:extLst>
          </p:cNvPr>
          <p:cNvCxnSpPr>
            <a:cxnSpLocks/>
          </p:cNvCxnSpPr>
          <p:nvPr/>
        </p:nvCxnSpPr>
        <p:spPr>
          <a:xfrm>
            <a:off x="273050" y="874183"/>
            <a:ext cx="2184400" cy="0"/>
          </a:xfrm>
          <a:prstGeom prst="line">
            <a:avLst/>
          </a:prstGeom>
          <a:ln w="38100"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AFE9604-6C96-8534-7C5C-42EA6CBB1C31}"/>
              </a:ext>
            </a:extLst>
          </p:cNvPr>
          <p:cNvGrpSpPr/>
          <p:nvPr/>
        </p:nvGrpSpPr>
        <p:grpSpPr>
          <a:xfrm>
            <a:off x="903700" y="2254893"/>
            <a:ext cx="2287724" cy="2459423"/>
            <a:chOff x="271326" y="2112827"/>
            <a:chExt cx="2287724" cy="2459423"/>
          </a:xfrm>
        </p:grpSpPr>
        <p:pic>
          <p:nvPicPr>
            <p:cNvPr id="6154" name="Picture 10" descr="Figma, logo, brand icon - Free download on Iconfinder">
              <a:extLst>
                <a:ext uri="{FF2B5EF4-FFF2-40B4-BE49-F238E27FC236}">
                  <a16:creationId xmlns:a16="http://schemas.microsoft.com/office/drawing/2014/main" id="{7FF47B1B-2008-05BB-6404-A88F5618E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326" y="2112827"/>
              <a:ext cx="2287724" cy="2287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DA50FC-5F76-2707-1C21-357E80CCA024}"/>
                </a:ext>
              </a:extLst>
            </p:cNvPr>
            <p:cNvSpPr txBox="1"/>
            <p:nvPr/>
          </p:nvSpPr>
          <p:spPr>
            <a:xfrm>
              <a:off x="688110" y="4326029"/>
              <a:ext cx="15367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Figma (</a:t>
              </a:r>
              <a:r>
                <a:rPr lang="ko-KR" altLang="en-US" sz="1000" dirty="0" err="1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피그마</a:t>
              </a:r>
              <a:r>
                <a:rPr lang="en-US" altLang="ko-KR" sz="10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)</a:t>
              </a:r>
              <a:r>
                <a:rPr lang="ko-KR" altLang="en-US" sz="10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사용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E904B7D-98A2-DD9C-011E-04A3D352C383}"/>
              </a:ext>
            </a:extLst>
          </p:cNvPr>
          <p:cNvGrpSpPr/>
          <p:nvPr/>
        </p:nvGrpSpPr>
        <p:grpSpPr>
          <a:xfrm>
            <a:off x="3990819" y="1174750"/>
            <a:ext cx="2129932" cy="5386638"/>
            <a:chOff x="3990819" y="1174750"/>
            <a:chExt cx="2129932" cy="538663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F083170-186F-D0C1-C270-4AAB075B1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0819" y="1174750"/>
              <a:ext cx="2129932" cy="502521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985F1A-9997-02CC-E73C-17EDC12915BB}"/>
                </a:ext>
              </a:extLst>
            </p:cNvPr>
            <p:cNvSpPr txBox="1"/>
            <p:nvPr/>
          </p:nvSpPr>
          <p:spPr>
            <a:xfrm>
              <a:off x="4287434" y="6299778"/>
              <a:ext cx="15367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1. </a:t>
              </a:r>
              <a:r>
                <a:rPr lang="ko-KR" altLang="en-US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메인 화면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93D05FB-2E7C-AC75-CC00-6DE71D710675}"/>
              </a:ext>
            </a:extLst>
          </p:cNvPr>
          <p:cNvGrpSpPr/>
          <p:nvPr/>
        </p:nvGrpSpPr>
        <p:grpSpPr>
          <a:xfrm>
            <a:off x="6920146" y="1150177"/>
            <a:ext cx="4417315" cy="5149601"/>
            <a:chOff x="6920146" y="1150177"/>
            <a:chExt cx="4417315" cy="514960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753E756-94EE-C41A-EA50-A99D604CA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2649" y="1150177"/>
              <a:ext cx="2194812" cy="514960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036227E-E9DD-C82C-89EF-C499CE9E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0146" y="1150177"/>
              <a:ext cx="2096058" cy="344102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C77134-2297-45D7-DFD1-8A3F6B852353}"/>
                </a:ext>
              </a:extLst>
            </p:cNvPr>
            <p:cNvSpPr txBox="1"/>
            <p:nvPr/>
          </p:nvSpPr>
          <p:spPr>
            <a:xfrm>
              <a:off x="6920146" y="4714316"/>
              <a:ext cx="209605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2. </a:t>
              </a:r>
              <a:r>
                <a:rPr lang="ko-KR" altLang="en-US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영화 </a:t>
              </a:r>
              <a:r>
                <a:rPr lang="ko-KR" altLang="en-US" sz="1100" dirty="0" err="1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선택시</a:t>
              </a:r>
              <a:r>
                <a:rPr lang="en-US" altLang="ko-KR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</a:t>
              </a:r>
              <a:r>
                <a:rPr lang="ko-KR" altLang="en-US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나오는</a:t>
              </a:r>
              <a:endPara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  <a:p>
              <a:pPr algn="ctr"/>
              <a:r>
                <a:rPr lang="ko-KR" altLang="en-US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해당 영화의 기본 정보와 리뷰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195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C3D0B-D40B-D354-CAE5-4B7D31F62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4">
            <a:extLst>
              <a:ext uri="{FF2B5EF4-FFF2-40B4-BE49-F238E27FC236}">
                <a16:creationId xmlns:a16="http://schemas.microsoft.com/office/drawing/2014/main" id="{4BA4C856-E58F-495F-0BC9-0D3D40492BCD}"/>
              </a:ext>
            </a:extLst>
          </p:cNvPr>
          <p:cNvSpPr txBox="1"/>
          <p:nvPr/>
        </p:nvSpPr>
        <p:spPr>
          <a:xfrm>
            <a:off x="2559050" y="704600"/>
            <a:ext cx="1371600" cy="3010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9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</a:t>
            </a:r>
            <a:r>
              <a:rPr lang="en-US" altLang="ko-KR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/ </a:t>
            </a:r>
            <a:r>
              <a:rPr lang="ko-KR" altLang="en-US" sz="900" dirty="0" err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프론트엔드</a:t>
            </a:r>
            <a:r>
              <a:rPr lang="ko-KR" altLang="en-US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프로토타입</a:t>
            </a:r>
            <a:endParaRPr lang="en-US" sz="900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41A60B3D-4455-1196-5DB3-2B5F81E529D6}"/>
              </a:ext>
            </a:extLst>
          </p:cNvPr>
          <p:cNvCxnSpPr>
            <a:cxnSpLocks/>
          </p:cNvCxnSpPr>
          <p:nvPr/>
        </p:nvCxnSpPr>
        <p:spPr>
          <a:xfrm>
            <a:off x="0" y="874183"/>
            <a:ext cx="2457450" cy="0"/>
          </a:xfrm>
          <a:prstGeom prst="line">
            <a:avLst/>
          </a:prstGeom>
          <a:ln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9E7F6A58-08CA-14FE-3C7D-053BB0ABEB20}"/>
              </a:ext>
            </a:extLst>
          </p:cNvPr>
          <p:cNvCxnSpPr>
            <a:cxnSpLocks/>
          </p:cNvCxnSpPr>
          <p:nvPr/>
        </p:nvCxnSpPr>
        <p:spPr>
          <a:xfrm>
            <a:off x="273050" y="874183"/>
            <a:ext cx="2184400" cy="0"/>
          </a:xfrm>
          <a:prstGeom prst="line">
            <a:avLst/>
          </a:prstGeom>
          <a:ln w="38100"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075F514-5ED1-DB33-A19E-54F0FE15A428}"/>
              </a:ext>
            </a:extLst>
          </p:cNvPr>
          <p:cNvGrpSpPr/>
          <p:nvPr/>
        </p:nvGrpSpPr>
        <p:grpSpPr>
          <a:xfrm>
            <a:off x="628649" y="1447800"/>
            <a:ext cx="2113127" cy="5012267"/>
            <a:chOff x="628649" y="1447800"/>
            <a:chExt cx="2113127" cy="50122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975E853-CB59-E663-5692-2CB9D5CF7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49" y="1447800"/>
              <a:ext cx="2113127" cy="467360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5AFA14-B5FB-C84B-F01F-5B5F784505AB}"/>
                </a:ext>
              </a:extLst>
            </p:cNvPr>
            <p:cNvSpPr txBox="1"/>
            <p:nvPr/>
          </p:nvSpPr>
          <p:spPr>
            <a:xfrm>
              <a:off x="916861" y="6198457"/>
              <a:ext cx="15367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3. </a:t>
              </a:r>
              <a:r>
                <a:rPr lang="ko-KR" altLang="en-US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해당 영화의 전체 리뷰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9FC47AC-6FA5-B6CE-FBA9-DBE0565A66A8}"/>
              </a:ext>
            </a:extLst>
          </p:cNvPr>
          <p:cNvGrpSpPr/>
          <p:nvPr/>
        </p:nvGrpSpPr>
        <p:grpSpPr>
          <a:xfrm>
            <a:off x="3578224" y="1447800"/>
            <a:ext cx="2107240" cy="5012267"/>
            <a:chOff x="3578224" y="1447800"/>
            <a:chExt cx="2107240" cy="50122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EB06F1F-17F4-55D3-EF3B-5006E4F2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8224" y="1447800"/>
              <a:ext cx="2107240" cy="46736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ED9C0E-8767-02F9-B993-D6EB215BD742}"/>
                </a:ext>
              </a:extLst>
            </p:cNvPr>
            <p:cNvSpPr txBox="1"/>
            <p:nvPr/>
          </p:nvSpPr>
          <p:spPr>
            <a:xfrm>
              <a:off x="3863493" y="6198457"/>
              <a:ext cx="15367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4. </a:t>
              </a:r>
              <a:r>
                <a:rPr lang="ko-KR" altLang="en-US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해당 장르별로 보기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BA42B8-B3A4-E3B2-A391-75C5676A2375}"/>
              </a:ext>
            </a:extLst>
          </p:cNvPr>
          <p:cNvGrpSpPr/>
          <p:nvPr/>
        </p:nvGrpSpPr>
        <p:grpSpPr>
          <a:xfrm>
            <a:off x="6521640" y="1447800"/>
            <a:ext cx="2107240" cy="5012267"/>
            <a:chOff x="6521640" y="1447800"/>
            <a:chExt cx="2107240" cy="501226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9E31E2D-5910-71D4-C7CE-30EC356DE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1640" y="1447800"/>
              <a:ext cx="2107240" cy="4673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437A38-4E04-65B5-8402-32AB4A30261F}"/>
                </a:ext>
              </a:extLst>
            </p:cNvPr>
            <p:cNvSpPr txBox="1"/>
            <p:nvPr/>
          </p:nvSpPr>
          <p:spPr>
            <a:xfrm>
              <a:off x="6810125" y="6198457"/>
              <a:ext cx="15367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5. My </a:t>
              </a:r>
              <a:r>
                <a:rPr lang="ko-KR" altLang="en-US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페이지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129D2B-D497-3233-910F-591C7A7E8C8A}"/>
              </a:ext>
            </a:extLst>
          </p:cNvPr>
          <p:cNvGrpSpPr/>
          <p:nvPr/>
        </p:nvGrpSpPr>
        <p:grpSpPr>
          <a:xfrm>
            <a:off x="9465056" y="1447800"/>
            <a:ext cx="2109899" cy="5012267"/>
            <a:chOff x="9465056" y="1447800"/>
            <a:chExt cx="2109899" cy="501226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687F75B-32E3-C3BB-A3EC-F50BDB295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65056" y="1447800"/>
              <a:ext cx="2109899" cy="46736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A475E0-3FF0-A7F4-14F0-033524AC1A34}"/>
                </a:ext>
              </a:extLst>
            </p:cNvPr>
            <p:cNvSpPr txBox="1"/>
            <p:nvPr/>
          </p:nvSpPr>
          <p:spPr>
            <a:xfrm>
              <a:off x="9756757" y="6198457"/>
              <a:ext cx="15367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6. </a:t>
              </a:r>
              <a:r>
                <a:rPr lang="ko-KR" altLang="en-US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검색 및 검색기록</a:t>
              </a:r>
            </a:p>
          </p:txBody>
        </p:sp>
      </p:grpSp>
      <p:sp>
        <p:nvSpPr>
          <p:cNvPr id="2" name="TextBox 14">
            <a:extLst>
              <a:ext uri="{FF2B5EF4-FFF2-40B4-BE49-F238E27FC236}">
                <a16:creationId xmlns:a16="http://schemas.microsoft.com/office/drawing/2014/main" id="{9A52379E-6396-7AED-D1C1-720D408655C3}"/>
              </a:ext>
            </a:extLst>
          </p:cNvPr>
          <p:cNvSpPr txBox="1"/>
          <p:nvPr/>
        </p:nvSpPr>
        <p:spPr>
          <a:xfrm>
            <a:off x="628649" y="397933"/>
            <a:ext cx="2654299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개발과정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98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EC0E7-E2B7-49BF-55DB-830497F5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013CB06-C440-859E-6F90-1DEED525ECCB}"/>
              </a:ext>
            </a:extLst>
          </p:cNvPr>
          <p:cNvSpPr/>
          <p:nvPr/>
        </p:nvSpPr>
        <p:spPr>
          <a:xfrm>
            <a:off x="-61294" y="-4234"/>
            <a:ext cx="160867" cy="6862233"/>
          </a:xfrm>
          <a:prstGeom prst="rect">
            <a:avLst/>
          </a:prstGeom>
          <a:solidFill>
            <a:srgbClr val="FF0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49D8C496-3450-CE95-5E3F-BBBEAB4E8BC4}"/>
              </a:ext>
            </a:extLst>
          </p:cNvPr>
          <p:cNvSpPr txBox="1"/>
          <p:nvPr/>
        </p:nvSpPr>
        <p:spPr>
          <a:xfrm>
            <a:off x="2008187" y="2310341"/>
            <a:ext cx="8175625" cy="22373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4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04  </a:t>
            </a:r>
            <a:r>
              <a:rPr lang="en-US" sz="4400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sz="44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개발결과</a:t>
            </a:r>
            <a:endParaRPr lang="en-US" sz="4400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24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2E84-42B3-2498-D4E5-E0C499876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E161EC6-FC15-1394-C088-4B9F6616F829}"/>
              </a:ext>
            </a:extLst>
          </p:cNvPr>
          <p:cNvCxnSpPr>
            <a:cxnSpLocks/>
          </p:cNvCxnSpPr>
          <p:nvPr/>
        </p:nvCxnSpPr>
        <p:spPr>
          <a:xfrm>
            <a:off x="0" y="874183"/>
            <a:ext cx="2457450" cy="0"/>
          </a:xfrm>
          <a:prstGeom prst="line">
            <a:avLst/>
          </a:prstGeom>
          <a:ln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90CB22BD-D4FB-4474-B7ED-EE1A8D258720}"/>
              </a:ext>
            </a:extLst>
          </p:cNvPr>
          <p:cNvCxnSpPr>
            <a:cxnSpLocks/>
          </p:cNvCxnSpPr>
          <p:nvPr/>
        </p:nvCxnSpPr>
        <p:spPr>
          <a:xfrm>
            <a:off x="273050" y="874183"/>
            <a:ext cx="2184400" cy="0"/>
          </a:xfrm>
          <a:prstGeom prst="line">
            <a:avLst/>
          </a:prstGeom>
          <a:ln w="38100"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1666333A-14DE-4D54-3C3B-B10AE8E38311}"/>
              </a:ext>
            </a:extLst>
          </p:cNvPr>
          <p:cNvSpPr txBox="1"/>
          <p:nvPr/>
        </p:nvSpPr>
        <p:spPr>
          <a:xfrm>
            <a:off x="2559050" y="704600"/>
            <a:ext cx="1371600" cy="3010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9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및 </a:t>
            </a:r>
            <a:r>
              <a:rPr lang="en-US" altLang="ko-KR" sz="9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 Page</a:t>
            </a:r>
            <a:endParaRPr lang="en-US" sz="900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FB5E0F9F-6C93-929C-5921-DCA0F04B9250}"/>
              </a:ext>
            </a:extLst>
          </p:cNvPr>
          <p:cNvSpPr txBox="1"/>
          <p:nvPr/>
        </p:nvSpPr>
        <p:spPr>
          <a:xfrm>
            <a:off x="628649" y="397933"/>
            <a:ext cx="2654299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개발결과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0FFF8-5667-82BC-3ED7-F6C6C043D4CF}"/>
              </a:ext>
            </a:extLst>
          </p:cNvPr>
          <p:cNvGrpSpPr/>
          <p:nvPr/>
        </p:nvGrpSpPr>
        <p:grpSpPr>
          <a:xfrm>
            <a:off x="786085" y="1387797"/>
            <a:ext cx="2632364" cy="4896408"/>
            <a:chOff x="786085" y="1387797"/>
            <a:chExt cx="2632364" cy="489640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2C55567-F9DC-3F40-D85F-622F89C8A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085" y="1387797"/>
              <a:ext cx="2632364" cy="44671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0"/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F89738-401E-C795-6AE4-9E0FFADE9AE2}"/>
                </a:ext>
              </a:extLst>
            </p:cNvPr>
            <p:cNvSpPr txBox="1"/>
            <p:nvPr/>
          </p:nvSpPr>
          <p:spPr>
            <a:xfrm>
              <a:off x="1333916" y="6022595"/>
              <a:ext cx="15367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[ </a:t>
              </a:r>
              <a:r>
                <a:rPr lang="ko-KR" altLang="en-US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로그인 화면</a:t>
              </a:r>
              <a:r>
                <a:rPr lang="en-US" altLang="ko-KR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]</a:t>
              </a:r>
              <a:endPara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006DED3-2589-DD03-624F-7B4C6A4A5335}"/>
              </a:ext>
            </a:extLst>
          </p:cNvPr>
          <p:cNvGrpSpPr/>
          <p:nvPr/>
        </p:nvGrpSpPr>
        <p:grpSpPr>
          <a:xfrm>
            <a:off x="4956310" y="1387797"/>
            <a:ext cx="2459156" cy="4896408"/>
            <a:chOff x="4956310" y="1387797"/>
            <a:chExt cx="2459156" cy="4896408"/>
          </a:xfrm>
        </p:grpSpPr>
        <p:pic>
          <p:nvPicPr>
            <p:cNvPr id="3" name="그림 2" descr="텍스트, 스크린샷, 폰트, 디자인이(가) 표시된 사진&#10;&#10;자동 생성된 설명">
              <a:extLst>
                <a:ext uri="{FF2B5EF4-FFF2-40B4-BE49-F238E27FC236}">
                  <a16:creationId xmlns:a16="http://schemas.microsoft.com/office/drawing/2014/main" id="{3997EBEA-A92F-43F5-4FAA-1B6365E58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310" y="1387797"/>
              <a:ext cx="2459156" cy="44671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0"/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55688F-BCBE-0AEB-0D93-B2ADAB3BBE89}"/>
                </a:ext>
              </a:extLst>
            </p:cNvPr>
            <p:cNvSpPr txBox="1"/>
            <p:nvPr/>
          </p:nvSpPr>
          <p:spPr>
            <a:xfrm>
              <a:off x="5417537" y="6022595"/>
              <a:ext cx="15367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[ </a:t>
              </a:r>
              <a:r>
                <a:rPr lang="ko-KR" altLang="en-US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회원가입 화면</a:t>
              </a:r>
              <a:r>
                <a:rPr lang="en-US" altLang="ko-KR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]</a:t>
              </a:r>
              <a:endPara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196DB5A-4AA9-5E06-ECAF-9271C5B54EAD}"/>
              </a:ext>
            </a:extLst>
          </p:cNvPr>
          <p:cNvGrpSpPr/>
          <p:nvPr/>
        </p:nvGrpSpPr>
        <p:grpSpPr>
          <a:xfrm>
            <a:off x="8953327" y="1387797"/>
            <a:ext cx="2452588" cy="4896408"/>
            <a:chOff x="8953327" y="1387797"/>
            <a:chExt cx="2452588" cy="4896408"/>
          </a:xfrm>
        </p:grpSpPr>
        <p:pic>
          <p:nvPicPr>
            <p:cNvPr id="20" name="그림 19" descr="텍스트, 스크린샷, 폰트, 디자인이(가) 표시된 사진&#10;&#10;자동 생성된 설명">
              <a:extLst>
                <a:ext uri="{FF2B5EF4-FFF2-40B4-BE49-F238E27FC236}">
                  <a16:creationId xmlns:a16="http://schemas.microsoft.com/office/drawing/2014/main" id="{AE30DDA7-7A14-4627-9365-AE1A1EEC7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3327" y="1387797"/>
              <a:ext cx="2452588" cy="44671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497593-6A94-245D-F1DF-62F7748148F4}"/>
                </a:ext>
              </a:extLst>
            </p:cNvPr>
            <p:cNvSpPr txBox="1"/>
            <p:nvPr/>
          </p:nvSpPr>
          <p:spPr>
            <a:xfrm>
              <a:off x="9411270" y="6022595"/>
              <a:ext cx="15367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[ </a:t>
              </a:r>
              <a:r>
                <a:rPr lang="ko-KR" altLang="en-US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마이 페이지</a:t>
              </a:r>
              <a:r>
                <a:rPr lang="en-US" altLang="ko-KR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]</a:t>
              </a:r>
              <a:endPara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76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2E84-42B3-2498-D4E5-E0C499876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E161EC6-FC15-1394-C088-4B9F6616F829}"/>
              </a:ext>
            </a:extLst>
          </p:cNvPr>
          <p:cNvCxnSpPr>
            <a:cxnSpLocks/>
          </p:cNvCxnSpPr>
          <p:nvPr/>
        </p:nvCxnSpPr>
        <p:spPr>
          <a:xfrm>
            <a:off x="0" y="874183"/>
            <a:ext cx="2457450" cy="0"/>
          </a:xfrm>
          <a:prstGeom prst="line">
            <a:avLst/>
          </a:prstGeom>
          <a:ln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90CB22BD-D4FB-4474-B7ED-EE1A8D258720}"/>
              </a:ext>
            </a:extLst>
          </p:cNvPr>
          <p:cNvCxnSpPr>
            <a:cxnSpLocks/>
          </p:cNvCxnSpPr>
          <p:nvPr/>
        </p:nvCxnSpPr>
        <p:spPr>
          <a:xfrm>
            <a:off x="273050" y="874183"/>
            <a:ext cx="2184400" cy="0"/>
          </a:xfrm>
          <a:prstGeom prst="line">
            <a:avLst/>
          </a:prstGeom>
          <a:ln w="38100"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1666333A-14DE-4D54-3C3B-B10AE8E38311}"/>
              </a:ext>
            </a:extLst>
          </p:cNvPr>
          <p:cNvSpPr txBox="1"/>
          <p:nvPr/>
        </p:nvSpPr>
        <p:spPr>
          <a:xfrm>
            <a:off x="2559050" y="704600"/>
            <a:ext cx="1371600" cy="3010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9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화면</a:t>
            </a:r>
            <a:endParaRPr lang="en-US" sz="900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온라인 미디어 3" title="PBL_(메인화면)">
            <a:hlinkClick r:id="" action="ppaction://media"/>
            <a:extLst>
              <a:ext uri="{FF2B5EF4-FFF2-40B4-BE49-F238E27FC236}">
                <a16:creationId xmlns:a16="http://schemas.microsoft.com/office/drawing/2014/main" id="{E3EF9EA3-CF25-3A83-0A23-289CAD0F5F3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28649" y="1312333"/>
            <a:ext cx="2870201" cy="5170725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, 스크린샷, 웹사이트, 소프트웨어이(가) 표시된 사진&#10;&#10;자동 생성된 설명">
            <a:extLst>
              <a:ext uri="{FF2B5EF4-FFF2-40B4-BE49-F238E27FC236}">
                <a16:creationId xmlns:a16="http://schemas.microsoft.com/office/drawing/2014/main" id="{F2077901-52EF-73FC-14E6-9A9FB97E8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634" y="1337310"/>
            <a:ext cx="2344888" cy="42595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 descr="텍스트, 스크린샷, 그래픽 디자인, 전단지이(가) 표시된 사진&#10;&#10;자동 생성된 설명">
            <a:extLst>
              <a:ext uri="{FF2B5EF4-FFF2-40B4-BE49-F238E27FC236}">
                <a16:creationId xmlns:a16="http://schemas.microsoft.com/office/drawing/2014/main" id="{160D001D-20E5-CC63-D216-DA393BF65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79" y="1337310"/>
            <a:ext cx="2343991" cy="42595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0AFE90-065D-8062-2734-28A43F7EF7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27" y="1337310"/>
            <a:ext cx="2340411" cy="42595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293D3D-3566-A4E1-3B17-1B55E09E4B80}"/>
              </a:ext>
            </a:extLst>
          </p:cNvPr>
          <p:cNvSpPr txBox="1"/>
          <p:nvPr/>
        </p:nvSpPr>
        <p:spPr>
          <a:xfrm>
            <a:off x="4105478" y="5838445"/>
            <a:ext cx="7908722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메인 화면에서는 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‘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오늘의 트렌드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‘ / ‘</a:t>
            </a:r>
            <a:r>
              <a:rPr lang="ko-KR" altLang="en-US" sz="11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넷플릭스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영화 순위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‘ / ‘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디즈니플러스 영화 순위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‘ / ‘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리뷰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’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에 관한 영화를 한 눈에 볼 수 있고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‘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오늘의 트렌드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‘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 경우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프로젝트에 사용된 </a:t>
            </a:r>
            <a:r>
              <a:rPr lang="en-US" altLang="ko-KR" sz="1100" i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TMDB API 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내의 인기도 지표와 조회수를 반영하여 순위를 매기고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매일 갱신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홈페이지에 반영된다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0B41CC32-537B-53CB-A093-18F6E27072AB}"/>
              </a:ext>
            </a:extLst>
          </p:cNvPr>
          <p:cNvSpPr txBox="1"/>
          <p:nvPr/>
        </p:nvSpPr>
        <p:spPr>
          <a:xfrm>
            <a:off x="628649" y="397933"/>
            <a:ext cx="2654299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개발결과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84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2E84-42B3-2498-D4E5-E0C499876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, 그래픽 디자인, 전단지이(가) 표시된 사진&#10;&#10;자동 생성된 설명">
            <a:extLst>
              <a:ext uri="{FF2B5EF4-FFF2-40B4-BE49-F238E27FC236}">
                <a16:creationId xmlns:a16="http://schemas.microsoft.com/office/drawing/2014/main" id="{160D001D-20E5-CC63-D216-DA393BF65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531" y="1337310"/>
            <a:ext cx="2343991" cy="42595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0A9C6C-3318-F5AD-4FCC-CBBFCC660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27" y="1337310"/>
            <a:ext cx="2340411" cy="42657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E161EC6-FC15-1394-C088-4B9F6616F829}"/>
              </a:ext>
            </a:extLst>
          </p:cNvPr>
          <p:cNvCxnSpPr>
            <a:cxnSpLocks/>
          </p:cNvCxnSpPr>
          <p:nvPr/>
        </p:nvCxnSpPr>
        <p:spPr>
          <a:xfrm>
            <a:off x="0" y="874183"/>
            <a:ext cx="2457450" cy="0"/>
          </a:xfrm>
          <a:prstGeom prst="line">
            <a:avLst/>
          </a:prstGeom>
          <a:ln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90CB22BD-D4FB-4474-B7ED-EE1A8D258720}"/>
              </a:ext>
            </a:extLst>
          </p:cNvPr>
          <p:cNvCxnSpPr>
            <a:cxnSpLocks/>
          </p:cNvCxnSpPr>
          <p:nvPr/>
        </p:nvCxnSpPr>
        <p:spPr>
          <a:xfrm>
            <a:off x="273050" y="874183"/>
            <a:ext cx="2184400" cy="0"/>
          </a:xfrm>
          <a:prstGeom prst="line">
            <a:avLst/>
          </a:prstGeom>
          <a:ln w="38100"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1666333A-14DE-4D54-3C3B-B10AE8E38311}"/>
              </a:ext>
            </a:extLst>
          </p:cNvPr>
          <p:cNvSpPr txBox="1"/>
          <p:nvPr/>
        </p:nvSpPr>
        <p:spPr>
          <a:xfrm>
            <a:off x="2559050" y="704600"/>
            <a:ext cx="1371600" cy="3010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필터링 나열 </a:t>
            </a:r>
            <a:r>
              <a:rPr lang="en-US" altLang="ko-KR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장르</a:t>
            </a:r>
            <a:r>
              <a:rPr lang="en-US" altLang="ko-KR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순서</a:t>
            </a:r>
            <a:r>
              <a:rPr lang="en-US" altLang="ko-KR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sz="900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293D3D-3566-A4E1-3B17-1B55E09E4B80}"/>
              </a:ext>
            </a:extLst>
          </p:cNvPr>
          <p:cNvSpPr txBox="1"/>
          <p:nvPr/>
        </p:nvSpPr>
        <p:spPr>
          <a:xfrm>
            <a:off x="4105478" y="5838445"/>
            <a:ext cx="7908722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‘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더 많은 작품 </a:t>
            </a:r>
            <a:r>
              <a:rPr lang="ko-KR" altLang="en-US" sz="11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보러가기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’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를 선택하면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장르별로 영화를 필터링 할 수 있으며 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중복 가능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  <a:b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‘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최신순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’ / ‘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인기순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’ / ‘</a:t>
            </a:r>
            <a:r>
              <a:rPr lang="ko-KR" altLang="en-US" sz="11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별점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평점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높은 순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’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으로도 나열하여 볼 수 있다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</a:p>
        </p:txBody>
      </p:sp>
      <p:pic>
        <p:nvPicPr>
          <p:cNvPr id="5" name="온라인 미디어 1" title="PBL_홈페이지 (메인)">
            <a:hlinkClick r:id="" action="ppaction://media"/>
            <a:extLst>
              <a:ext uri="{FF2B5EF4-FFF2-40B4-BE49-F238E27FC236}">
                <a16:creationId xmlns:a16="http://schemas.microsoft.com/office/drawing/2014/main" id="{F58EAF82-6AEB-71B8-9898-F2F7D258D0A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28649" y="1312333"/>
            <a:ext cx="2870197" cy="51707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A4621B-D931-D383-36DC-459A1EE373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72" y="1337310"/>
            <a:ext cx="2346849" cy="42595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래픽 17" descr="터치 스크린 윤곽선">
            <a:extLst>
              <a:ext uri="{FF2B5EF4-FFF2-40B4-BE49-F238E27FC236}">
                <a16:creationId xmlns:a16="http://schemas.microsoft.com/office/drawing/2014/main" id="{552ECEA2-66F3-4C6F-2878-1D42AC9BA6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922069">
            <a:off x="5520585" y="4804663"/>
            <a:ext cx="914400" cy="914400"/>
          </a:xfrm>
          <a:prstGeom prst="rect">
            <a:avLst/>
          </a:prstGeom>
        </p:spPr>
      </p:pic>
      <p:pic>
        <p:nvPicPr>
          <p:cNvPr id="19" name="그래픽 18" descr="터치 스크린 윤곽선">
            <a:extLst>
              <a:ext uri="{FF2B5EF4-FFF2-40B4-BE49-F238E27FC236}">
                <a16:creationId xmlns:a16="http://schemas.microsoft.com/office/drawing/2014/main" id="{CF17CBA2-7219-F35B-4C8F-C7CC61B085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6035" y="2048764"/>
            <a:ext cx="914400" cy="914400"/>
          </a:xfrm>
          <a:prstGeom prst="rect">
            <a:avLst/>
          </a:prstGeom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F41B525F-3502-20BF-94CF-0053F64E14DB}"/>
              </a:ext>
            </a:extLst>
          </p:cNvPr>
          <p:cNvSpPr txBox="1"/>
          <p:nvPr/>
        </p:nvSpPr>
        <p:spPr>
          <a:xfrm>
            <a:off x="628649" y="397933"/>
            <a:ext cx="2654299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개발결과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1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4B045-0E50-81B1-BEAB-F83E5C156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725ACC5-BEA6-E050-EDF9-489BDA553E94}"/>
              </a:ext>
            </a:extLst>
          </p:cNvPr>
          <p:cNvSpPr/>
          <p:nvPr/>
        </p:nvSpPr>
        <p:spPr>
          <a:xfrm>
            <a:off x="-61294" y="-4234"/>
            <a:ext cx="160867" cy="6862233"/>
          </a:xfrm>
          <a:prstGeom prst="rect">
            <a:avLst/>
          </a:prstGeom>
          <a:solidFill>
            <a:srgbClr val="FF0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9A7357-75FB-92F2-BBB1-77AA55CF04B3}"/>
              </a:ext>
            </a:extLst>
          </p:cNvPr>
          <p:cNvSpPr txBox="1"/>
          <p:nvPr/>
        </p:nvSpPr>
        <p:spPr>
          <a:xfrm>
            <a:off x="874183" y="5744632"/>
            <a:ext cx="3627968" cy="4191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팀 무한불성</a:t>
            </a:r>
            <a:r>
              <a:rPr 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   </a:t>
            </a:r>
            <a:r>
              <a:rPr lang="en-US" sz="1400" dirty="0">
                <a:solidFill>
                  <a:srgbClr val="FF3B3B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|</a:t>
            </a:r>
            <a:r>
              <a:rPr 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   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오찬빈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 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김윤정 </a:t>
            </a: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 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박성원 </a:t>
            </a: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 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이윤기</a:t>
            </a:r>
          </a:p>
        </p:txBody>
      </p:sp>
      <p:pic>
        <p:nvPicPr>
          <p:cNvPr id="8" name="그림 7" descr="폰트, 그래픽, 텍스트, 그래픽 디자인이(가) 표시된 사진">
            <a:extLst>
              <a:ext uri="{FF2B5EF4-FFF2-40B4-BE49-F238E27FC236}">
                <a16:creationId xmlns:a16="http://schemas.microsoft.com/office/drawing/2014/main" id="{A59EA16C-8D55-B163-F3DA-0563FA4D4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5509" y="694266"/>
            <a:ext cx="8264783" cy="5277326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27528779-EB0D-91F3-5F05-40146F9A680B}"/>
              </a:ext>
            </a:extLst>
          </p:cNvPr>
          <p:cNvSpPr txBox="1"/>
          <p:nvPr/>
        </p:nvSpPr>
        <p:spPr>
          <a:xfrm>
            <a:off x="778933" y="702733"/>
            <a:ext cx="265795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altLang="en-US" sz="1733" i="1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전공종합설계 </a:t>
            </a:r>
            <a:r>
              <a:rPr lang="en-US" sz="1733" i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PBL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CF5D387B-0F9F-1A8C-1DD4-9EE449A429F9}"/>
              </a:ext>
            </a:extLst>
          </p:cNvPr>
          <p:cNvSpPr txBox="1"/>
          <p:nvPr/>
        </p:nvSpPr>
        <p:spPr>
          <a:xfrm>
            <a:off x="7569274" y="2554816"/>
            <a:ext cx="27495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배경 및 목적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B685BC4A-A7FD-7359-2DC2-AC01115DB984}"/>
              </a:ext>
            </a:extLst>
          </p:cNvPr>
          <p:cNvSpPr txBox="1"/>
          <p:nvPr/>
        </p:nvSpPr>
        <p:spPr>
          <a:xfrm>
            <a:off x="7569274" y="3012016"/>
            <a:ext cx="28003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계획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D2E6AFD2-4238-3158-74C7-1BE00E0F3129}"/>
              </a:ext>
            </a:extLst>
          </p:cNvPr>
          <p:cNvSpPr txBox="1"/>
          <p:nvPr/>
        </p:nvSpPr>
        <p:spPr>
          <a:xfrm>
            <a:off x="7569274" y="3469216"/>
            <a:ext cx="28003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과정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9B819235-1827-E472-7D15-C19CC5E20DC2}"/>
              </a:ext>
            </a:extLst>
          </p:cNvPr>
          <p:cNvSpPr txBox="1"/>
          <p:nvPr/>
        </p:nvSpPr>
        <p:spPr>
          <a:xfrm>
            <a:off x="7569274" y="3926416"/>
            <a:ext cx="28003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결과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2AEB30A-5595-AF75-5500-B557718DD096}"/>
              </a:ext>
            </a:extLst>
          </p:cNvPr>
          <p:cNvSpPr txBox="1"/>
          <p:nvPr/>
        </p:nvSpPr>
        <p:spPr>
          <a:xfrm>
            <a:off x="7569274" y="4385970"/>
            <a:ext cx="28003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마무리 및 </a:t>
            </a:r>
            <a:r>
              <a:rPr lang="en-US" altLang="ko-KR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355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2E84-42B3-2498-D4E5-E0C499876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인간의 얼굴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ECDF271E-B99E-03F1-87DD-2D730AA71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939" y="1345760"/>
            <a:ext cx="2349367" cy="42742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CDC6F93-F7FF-F778-339B-2A3F99468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531" y="1345760"/>
            <a:ext cx="2342933" cy="42657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88DE85AB-0EAC-F84E-AAB3-B859A87312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897" y="1345760"/>
            <a:ext cx="2340972" cy="42573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E161EC6-FC15-1394-C088-4B9F6616F829}"/>
              </a:ext>
            </a:extLst>
          </p:cNvPr>
          <p:cNvCxnSpPr>
            <a:cxnSpLocks/>
          </p:cNvCxnSpPr>
          <p:nvPr/>
        </p:nvCxnSpPr>
        <p:spPr>
          <a:xfrm>
            <a:off x="0" y="874183"/>
            <a:ext cx="2457450" cy="0"/>
          </a:xfrm>
          <a:prstGeom prst="line">
            <a:avLst/>
          </a:prstGeom>
          <a:ln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90CB22BD-D4FB-4474-B7ED-EE1A8D258720}"/>
              </a:ext>
            </a:extLst>
          </p:cNvPr>
          <p:cNvCxnSpPr>
            <a:cxnSpLocks/>
          </p:cNvCxnSpPr>
          <p:nvPr/>
        </p:nvCxnSpPr>
        <p:spPr>
          <a:xfrm>
            <a:off x="273050" y="874183"/>
            <a:ext cx="2184400" cy="0"/>
          </a:xfrm>
          <a:prstGeom prst="line">
            <a:avLst/>
          </a:prstGeom>
          <a:ln w="38100"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1666333A-14DE-4D54-3C3B-B10AE8E38311}"/>
              </a:ext>
            </a:extLst>
          </p:cNvPr>
          <p:cNvSpPr txBox="1"/>
          <p:nvPr/>
        </p:nvSpPr>
        <p:spPr>
          <a:xfrm>
            <a:off x="2559050" y="704600"/>
            <a:ext cx="1860550" cy="3010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부가기능 </a:t>
            </a:r>
            <a:r>
              <a:rPr lang="en-US" altLang="ko-KR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리뷰작성 리뷰관리</a:t>
            </a:r>
            <a:r>
              <a:rPr lang="en-US" altLang="ko-KR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sz="900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293D3D-3566-A4E1-3B17-1B55E09E4B80}"/>
              </a:ext>
            </a:extLst>
          </p:cNvPr>
          <p:cNvSpPr txBox="1"/>
          <p:nvPr/>
        </p:nvSpPr>
        <p:spPr>
          <a:xfrm>
            <a:off x="5937836" y="6028945"/>
            <a:ext cx="4041572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영화에 대한 리뷰는 영화 내 </a:t>
            </a:r>
            <a:r>
              <a:rPr lang="ko-KR" altLang="en-US" sz="11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한줄평을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눌러 </a:t>
            </a:r>
            <a:r>
              <a:rPr lang="ko-KR" altLang="en-US" sz="11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별점과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함께 작성할 수 있다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</a:p>
        </p:txBody>
      </p:sp>
      <p:pic>
        <p:nvPicPr>
          <p:cNvPr id="3" name="온라인 미디어 4" title="PBL_(부가 기능 구현)">
            <a:hlinkClick r:id="" action="ppaction://media"/>
            <a:extLst>
              <a:ext uri="{FF2B5EF4-FFF2-40B4-BE49-F238E27FC236}">
                <a16:creationId xmlns:a16="http://schemas.microsoft.com/office/drawing/2014/main" id="{B79F9B67-BF7B-09FC-0B98-F0874AA6606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628649" y="1312333"/>
            <a:ext cx="2870197" cy="51707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82A4AC74-B134-B671-9467-CA3E10CE3D3C}"/>
              </a:ext>
            </a:extLst>
          </p:cNvPr>
          <p:cNvSpPr txBox="1"/>
          <p:nvPr/>
        </p:nvSpPr>
        <p:spPr>
          <a:xfrm>
            <a:off x="628649" y="397933"/>
            <a:ext cx="2654299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개발결과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3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2E84-42B3-2498-D4E5-E0C499876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E161EC6-FC15-1394-C088-4B9F6616F829}"/>
              </a:ext>
            </a:extLst>
          </p:cNvPr>
          <p:cNvCxnSpPr>
            <a:cxnSpLocks/>
          </p:cNvCxnSpPr>
          <p:nvPr/>
        </p:nvCxnSpPr>
        <p:spPr>
          <a:xfrm>
            <a:off x="0" y="874183"/>
            <a:ext cx="2457450" cy="0"/>
          </a:xfrm>
          <a:prstGeom prst="line">
            <a:avLst/>
          </a:prstGeom>
          <a:ln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90CB22BD-D4FB-4474-B7ED-EE1A8D258720}"/>
              </a:ext>
            </a:extLst>
          </p:cNvPr>
          <p:cNvCxnSpPr>
            <a:cxnSpLocks/>
          </p:cNvCxnSpPr>
          <p:nvPr/>
        </p:nvCxnSpPr>
        <p:spPr>
          <a:xfrm>
            <a:off x="273050" y="874183"/>
            <a:ext cx="2184400" cy="0"/>
          </a:xfrm>
          <a:prstGeom prst="line">
            <a:avLst/>
          </a:prstGeom>
          <a:ln w="38100"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1666333A-14DE-4D54-3C3B-B10AE8E38311}"/>
              </a:ext>
            </a:extLst>
          </p:cNvPr>
          <p:cNvSpPr txBox="1"/>
          <p:nvPr/>
        </p:nvSpPr>
        <p:spPr>
          <a:xfrm>
            <a:off x="2559049" y="704600"/>
            <a:ext cx="1492481" cy="3010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부가기능 </a:t>
            </a:r>
            <a:r>
              <a:rPr lang="en-US" altLang="ko-KR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관심목록</a:t>
            </a:r>
            <a:r>
              <a:rPr lang="en-US" altLang="ko-KR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시청기록</a:t>
            </a:r>
            <a:r>
              <a:rPr lang="en-US" altLang="ko-KR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sz="900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293D3D-3566-A4E1-3B17-1B55E09E4B80}"/>
              </a:ext>
            </a:extLst>
          </p:cNvPr>
          <p:cNvSpPr txBox="1"/>
          <p:nvPr/>
        </p:nvSpPr>
        <p:spPr>
          <a:xfrm>
            <a:off x="2190364" y="5838445"/>
            <a:ext cx="7908722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각 영화의 정보를 확인하기 위해 들어간 페이지에서 정보를 확인한 뒤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보고 싶은 영화라면 </a:t>
            </a:r>
            <a:r>
              <a:rPr lang="ko-KR" altLang="en-US" sz="1100" dirty="0">
                <a:solidFill>
                  <a:srgbClr val="FF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하트 마크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를 눌러 </a:t>
            </a:r>
            <a:r>
              <a:rPr lang="en-US" altLang="ko-KR" sz="1100" dirty="0">
                <a:solidFill>
                  <a:srgbClr val="FF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‘</a:t>
            </a:r>
            <a:r>
              <a:rPr lang="ko-KR" altLang="en-US" sz="1100" dirty="0">
                <a:solidFill>
                  <a:srgbClr val="FF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관심목록</a:t>
            </a:r>
            <a:r>
              <a:rPr lang="en-US" altLang="ko-KR" sz="1100" dirty="0">
                <a:solidFill>
                  <a:srgbClr val="FF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’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에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이미 본 영화로 마크해두고 싶다면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100" dirty="0">
                <a:solidFill>
                  <a:schemeClr val="accent6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눈 모양 마크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를 눌러 </a:t>
            </a:r>
            <a:r>
              <a:rPr lang="en-US" altLang="ko-KR" sz="1100" dirty="0">
                <a:solidFill>
                  <a:schemeClr val="accent6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‘</a:t>
            </a:r>
            <a:r>
              <a:rPr lang="ko-KR" altLang="en-US" sz="1100" dirty="0">
                <a:solidFill>
                  <a:schemeClr val="accent6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시청기록</a:t>
            </a:r>
            <a:r>
              <a:rPr lang="en-US" altLang="ko-KR" sz="1100" dirty="0">
                <a:solidFill>
                  <a:schemeClr val="accent6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’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에 담아둘 수 있다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마이페이지에서 본인의 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‘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관심목록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’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과 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‘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시청기록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’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을 한 눈에 확인할 수 있으며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목록에서 바로 삭제도 가능하다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 (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리뷰도 마찬가지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D410A2-5E6E-83E5-A080-93FC9CEACF07}"/>
              </a:ext>
            </a:extLst>
          </p:cNvPr>
          <p:cNvGrpSpPr/>
          <p:nvPr/>
        </p:nvGrpSpPr>
        <p:grpSpPr>
          <a:xfrm>
            <a:off x="585477" y="1337309"/>
            <a:ext cx="11021045" cy="4274249"/>
            <a:chOff x="740482" y="1337309"/>
            <a:chExt cx="11021045" cy="4274249"/>
          </a:xfrm>
        </p:grpSpPr>
        <p:pic>
          <p:nvPicPr>
            <p:cNvPr id="16" name="그림 15" descr="텍스트, 스크린샷, 폰트, 디자인이(가) 표시된 사진&#10;&#10;자동 생성된 설명">
              <a:extLst>
                <a:ext uri="{FF2B5EF4-FFF2-40B4-BE49-F238E27FC236}">
                  <a16:creationId xmlns:a16="http://schemas.microsoft.com/office/drawing/2014/main" id="{3C27A42A-62DC-68D7-19CC-B0E19BCFD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5460" y="1337309"/>
              <a:ext cx="2346678" cy="427424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 descr="텍스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5B78A305-7364-B323-2243-D7019EA62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7868" y="1345760"/>
              <a:ext cx="2343659" cy="4257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그림 22" descr="텍스트, 포스터, 전단지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2AA1A5F5-24A1-1178-DFB9-1D2792C66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482" y="1345760"/>
              <a:ext cx="2346678" cy="426579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그래픽 23" descr="터치 스크린 윤곽선">
              <a:extLst>
                <a:ext uri="{FF2B5EF4-FFF2-40B4-BE49-F238E27FC236}">
                  <a16:creationId xmlns:a16="http://schemas.microsoft.com/office/drawing/2014/main" id="{BC0A8005-8136-305C-28BA-63F21FEDA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22069">
              <a:off x="1587235" y="3440493"/>
              <a:ext cx="914400" cy="914400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E103EE9-BE00-1937-089D-2AC24094BDB6}"/>
                </a:ext>
              </a:extLst>
            </p:cNvPr>
            <p:cNvGrpSpPr/>
            <p:nvPr/>
          </p:nvGrpSpPr>
          <p:grpSpPr>
            <a:xfrm>
              <a:off x="3472890" y="1891027"/>
              <a:ext cx="2826840" cy="2333442"/>
              <a:chOff x="456108" y="1891027"/>
              <a:chExt cx="2826840" cy="2333442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47EDDA1-7B58-FFB9-6CD5-A0D8EB3E88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108" y="3890513"/>
                <a:ext cx="2826840" cy="33395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7DD291E-426E-935D-2830-E33B70297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108" y="2551138"/>
                <a:ext cx="2826840" cy="3359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31B52BFD-51DD-8679-C79A-82F65C9211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108" y="3222790"/>
                <a:ext cx="2826840" cy="33199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ACF3CB0E-85A0-EB22-6E9E-C268E4CFC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108" y="1891027"/>
                <a:ext cx="2826840" cy="330027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D015793-8D41-53B9-113B-65AFBDCCA0CF}"/>
              </a:ext>
            </a:extLst>
          </p:cNvPr>
          <p:cNvSpPr txBox="1"/>
          <p:nvPr/>
        </p:nvSpPr>
        <p:spPr>
          <a:xfrm>
            <a:off x="3416854" y="4428313"/>
            <a:ext cx="2628902" cy="53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하트 마크 </a:t>
            </a:r>
            <a:r>
              <a:rPr lang="en-US" altLang="ko-KR" sz="1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 </a:t>
            </a:r>
            <a:r>
              <a:rPr lang="ko-KR" altLang="en-US" sz="1000" dirty="0">
                <a:solidFill>
                  <a:schemeClr val="accent6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눈 모양 마크</a:t>
            </a:r>
            <a:r>
              <a:rPr lang="ko-KR" altLang="en-US" sz="1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를 누르면</a:t>
            </a:r>
            <a:endParaRPr lang="en-US" altLang="ko-KR" sz="1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하단부 팝업 알림</a:t>
            </a:r>
            <a:endParaRPr lang="en-US" altLang="ko-KR" sz="1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7927EDD0-0DFD-7D8B-2085-A76A1D5C2BEF}"/>
              </a:ext>
            </a:extLst>
          </p:cNvPr>
          <p:cNvSpPr txBox="1"/>
          <p:nvPr/>
        </p:nvSpPr>
        <p:spPr>
          <a:xfrm>
            <a:off x="628649" y="397933"/>
            <a:ext cx="2654299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개발결과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763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2E84-42B3-2498-D4E5-E0C499876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8EDF441-35B8-4C63-9114-957DB6E6B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16" y="1345759"/>
            <a:ext cx="2349367" cy="42726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온라인 미디어 6" title="PBL_(검색기능)">
            <a:hlinkClick r:id="" action="ppaction://media"/>
            <a:extLst>
              <a:ext uri="{FF2B5EF4-FFF2-40B4-BE49-F238E27FC236}">
                <a16:creationId xmlns:a16="http://schemas.microsoft.com/office/drawing/2014/main" id="{A618419E-D26B-5B9C-BF3B-8456AD737F2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28649" y="1312333"/>
            <a:ext cx="2870197" cy="51707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E161EC6-FC15-1394-C088-4B9F6616F829}"/>
              </a:ext>
            </a:extLst>
          </p:cNvPr>
          <p:cNvCxnSpPr>
            <a:cxnSpLocks/>
          </p:cNvCxnSpPr>
          <p:nvPr/>
        </p:nvCxnSpPr>
        <p:spPr>
          <a:xfrm>
            <a:off x="0" y="874183"/>
            <a:ext cx="2457450" cy="0"/>
          </a:xfrm>
          <a:prstGeom prst="line">
            <a:avLst/>
          </a:prstGeom>
          <a:ln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90CB22BD-D4FB-4474-B7ED-EE1A8D258720}"/>
              </a:ext>
            </a:extLst>
          </p:cNvPr>
          <p:cNvCxnSpPr>
            <a:cxnSpLocks/>
          </p:cNvCxnSpPr>
          <p:nvPr/>
        </p:nvCxnSpPr>
        <p:spPr>
          <a:xfrm>
            <a:off x="273050" y="874183"/>
            <a:ext cx="2184400" cy="0"/>
          </a:xfrm>
          <a:prstGeom prst="line">
            <a:avLst/>
          </a:prstGeom>
          <a:ln w="38100"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1666333A-14DE-4D54-3C3B-B10AE8E38311}"/>
              </a:ext>
            </a:extLst>
          </p:cNvPr>
          <p:cNvSpPr txBox="1"/>
          <p:nvPr/>
        </p:nvSpPr>
        <p:spPr>
          <a:xfrm>
            <a:off x="2559050" y="704600"/>
            <a:ext cx="1860550" cy="3010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검색기능</a:t>
            </a:r>
            <a:endParaRPr lang="en-US" sz="900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293D3D-3566-A4E1-3B17-1B55E09E4B80}"/>
              </a:ext>
            </a:extLst>
          </p:cNvPr>
          <p:cNvSpPr txBox="1"/>
          <p:nvPr/>
        </p:nvSpPr>
        <p:spPr>
          <a:xfrm>
            <a:off x="5937836" y="6028945"/>
            <a:ext cx="4041572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검색 기능은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제목의 순서 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차순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상관 없이 한 글자라도 일치한다면</a:t>
            </a:r>
            <a:b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결과값에 맞는 영화를 나타내어 사용자의 검색 편의를 도와준다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B17869-4832-2A82-A934-18D6607E9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9351" y="1345759"/>
            <a:ext cx="2346677" cy="42726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CA2CF56F-75C1-FBD0-58BF-8E57DF81064C}"/>
              </a:ext>
            </a:extLst>
          </p:cNvPr>
          <p:cNvSpPr txBox="1"/>
          <p:nvPr/>
        </p:nvSpPr>
        <p:spPr>
          <a:xfrm>
            <a:off x="628649" y="397933"/>
            <a:ext cx="2654299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개발결과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10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910D1-9191-6E99-BD9F-97ABDFBB6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83636BE-E1AF-6C97-1C1E-CC65146E6652}"/>
              </a:ext>
            </a:extLst>
          </p:cNvPr>
          <p:cNvSpPr/>
          <p:nvPr/>
        </p:nvSpPr>
        <p:spPr>
          <a:xfrm>
            <a:off x="-61294" y="-4234"/>
            <a:ext cx="160867" cy="6862233"/>
          </a:xfrm>
          <a:prstGeom prst="rect">
            <a:avLst/>
          </a:prstGeom>
          <a:solidFill>
            <a:srgbClr val="FF0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FD0999B4-DDC0-CE32-2AC5-2A3AB3164834}"/>
              </a:ext>
            </a:extLst>
          </p:cNvPr>
          <p:cNvSpPr txBox="1"/>
          <p:nvPr/>
        </p:nvSpPr>
        <p:spPr>
          <a:xfrm>
            <a:off x="2008187" y="2310341"/>
            <a:ext cx="8175625" cy="22373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4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05  </a:t>
            </a:r>
            <a:r>
              <a:rPr lang="en-US" sz="4400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sz="44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마무리</a:t>
            </a:r>
            <a:endParaRPr lang="en-US" sz="4400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642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29E6F-AE40-A48F-48F6-094EAF28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787BDB3E-E062-4552-7FAD-DF8BDB05FE6F}"/>
              </a:ext>
            </a:extLst>
          </p:cNvPr>
          <p:cNvCxnSpPr>
            <a:cxnSpLocks/>
          </p:cNvCxnSpPr>
          <p:nvPr/>
        </p:nvCxnSpPr>
        <p:spPr>
          <a:xfrm>
            <a:off x="0" y="874183"/>
            <a:ext cx="2457450" cy="0"/>
          </a:xfrm>
          <a:prstGeom prst="line">
            <a:avLst/>
          </a:prstGeom>
          <a:ln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1931C8A-F212-F1A0-F2B1-82009A5BF0F7}"/>
              </a:ext>
            </a:extLst>
          </p:cNvPr>
          <p:cNvCxnSpPr>
            <a:cxnSpLocks/>
          </p:cNvCxnSpPr>
          <p:nvPr/>
        </p:nvCxnSpPr>
        <p:spPr>
          <a:xfrm>
            <a:off x="273050" y="874183"/>
            <a:ext cx="2184400" cy="0"/>
          </a:xfrm>
          <a:prstGeom prst="line">
            <a:avLst/>
          </a:prstGeom>
          <a:ln w="38100"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77E9A466-AAB2-BD1A-9668-E2E2EB027558}"/>
              </a:ext>
            </a:extLst>
          </p:cNvPr>
          <p:cNvSpPr txBox="1"/>
          <p:nvPr/>
        </p:nvSpPr>
        <p:spPr>
          <a:xfrm>
            <a:off x="2559050" y="704600"/>
            <a:ext cx="1860550" cy="3010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수익화에 대한 고민</a:t>
            </a:r>
            <a:endParaRPr lang="en-US" sz="900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F7266FEA-5A08-5D91-0AD9-581713A40F04}"/>
              </a:ext>
            </a:extLst>
          </p:cNvPr>
          <p:cNvSpPr txBox="1"/>
          <p:nvPr/>
        </p:nvSpPr>
        <p:spPr>
          <a:xfrm>
            <a:off x="628649" y="397933"/>
            <a:ext cx="2654299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마무리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4BE0CB-4627-824B-77FF-A02A870E680B}"/>
              </a:ext>
            </a:extLst>
          </p:cNvPr>
          <p:cNvSpPr txBox="1"/>
          <p:nvPr/>
        </p:nvSpPr>
        <p:spPr>
          <a:xfrm>
            <a:off x="5880100" y="4663695"/>
            <a:ext cx="6096000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다음 자료는 과거 인터넷 소비자 온라인 광고에 대한 인식에 대해 조사한 결과이다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  <a:b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b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인터넷 소비자 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10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 중 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5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명은 온라인 광고에 부정적인 인식을 갖고 있으며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</a:t>
            </a:r>
            <a:b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부정적인 이유로 가장 큰 사유는 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‘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콘텐츠 이용을 방해해서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’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라고 답변한 결과가 있다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9D891C-1344-2D64-DA61-BAE6150D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36" y="1514450"/>
            <a:ext cx="4524400" cy="4524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C5B1F6-DD89-3B6F-A700-2707CDC52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514450"/>
            <a:ext cx="4620057" cy="25730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3237BD-45E6-AB0A-3765-B36FD6CE51FF}"/>
              </a:ext>
            </a:extLst>
          </p:cNvPr>
          <p:cNvSpPr txBox="1"/>
          <p:nvPr/>
        </p:nvSpPr>
        <p:spPr>
          <a:xfrm>
            <a:off x="1228725" y="6140700"/>
            <a:ext cx="3587750" cy="28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[KISA </a:t>
            </a:r>
            <a:r>
              <a:rPr lang="ko-KR" altLang="en-US" sz="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온라인광고 산업 동향 조사 결과에 대한 뉴스메카 기사</a:t>
            </a:r>
            <a:r>
              <a:rPr lang="en-US" altLang="ko-KR" sz="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9241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73645-D01C-FBE4-D3E6-0DB925CDA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937953C-FDD2-8200-DEC2-C31ACE34E87F}"/>
              </a:ext>
            </a:extLst>
          </p:cNvPr>
          <p:cNvCxnSpPr>
            <a:cxnSpLocks/>
          </p:cNvCxnSpPr>
          <p:nvPr/>
        </p:nvCxnSpPr>
        <p:spPr>
          <a:xfrm>
            <a:off x="0" y="874183"/>
            <a:ext cx="2457450" cy="0"/>
          </a:xfrm>
          <a:prstGeom prst="line">
            <a:avLst/>
          </a:prstGeom>
          <a:ln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01C06BB-2F64-75F7-B354-41718AC9F49C}"/>
              </a:ext>
            </a:extLst>
          </p:cNvPr>
          <p:cNvCxnSpPr>
            <a:cxnSpLocks/>
          </p:cNvCxnSpPr>
          <p:nvPr/>
        </p:nvCxnSpPr>
        <p:spPr>
          <a:xfrm>
            <a:off x="273050" y="874183"/>
            <a:ext cx="2184400" cy="0"/>
          </a:xfrm>
          <a:prstGeom prst="line">
            <a:avLst/>
          </a:prstGeom>
          <a:ln w="38100"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99DCE25F-B3D5-AE56-8673-67BF3ADF317D}"/>
              </a:ext>
            </a:extLst>
          </p:cNvPr>
          <p:cNvSpPr txBox="1"/>
          <p:nvPr/>
        </p:nvSpPr>
        <p:spPr>
          <a:xfrm>
            <a:off x="2559050" y="704600"/>
            <a:ext cx="1860550" cy="3010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수익화에 대한 고민</a:t>
            </a:r>
            <a:endParaRPr lang="en-US" sz="900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A512FE3D-28AE-7DD0-DC79-36771CC148FF}"/>
              </a:ext>
            </a:extLst>
          </p:cNvPr>
          <p:cNvSpPr txBox="1"/>
          <p:nvPr/>
        </p:nvSpPr>
        <p:spPr>
          <a:xfrm>
            <a:off x="628649" y="397933"/>
            <a:ext cx="2654299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마무리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EB3A1BB-78ED-FF35-D2B1-92E8FAC59242}"/>
              </a:ext>
            </a:extLst>
          </p:cNvPr>
          <p:cNvGrpSpPr/>
          <p:nvPr/>
        </p:nvGrpSpPr>
        <p:grpSpPr>
          <a:xfrm>
            <a:off x="7181053" y="1236600"/>
            <a:ext cx="4022848" cy="4660168"/>
            <a:chOff x="7181053" y="1236600"/>
            <a:chExt cx="4022848" cy="466016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ECC3662-6698-8D98-79D4-E6ADDB3BB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1053" y="1236600"/>
              <a:ext cx="4022848" cy="422215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4A4C95-FD19-22C1-C3C6-2BA41DE89427}"/>
                </a:ext>
              </a:extLst>
            </p:cNvPr>
            <p:cNvSpPr txBox="1"/>
            <p:nvPr/>
          </p:nvSpPr>
          <p:spPr>
            <a:xfrm>
              <a:off x="7543110" y="5574949"/>
              <a:ext cx="3270253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[</a:t>
              </a:r>
              <a:r>
                <a:rPr lang="ko-KR" altLang="en-US" sz="1100" dirty="0" err="1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왓챠</a:t>
              </a:r>
              <a:r>
                <a:rPr lang="en-US" altLang="ko-KR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-CJ</a:t>
              </a:r>
              <a:r>
                <a:rPr lang="ko-KR" altLang="en-US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</a:t>
              </a:r>
              <a:r>
                <a:rPr lang="en-US" altLang="ko-KR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CGV</a:t>
              </a:r>
              <a:r>
                <a:rPr lang="ko-KR" altLang="en-US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데이터 분석 사업 확대 사례</a:t>
              </a:r>
              <a:r>
                <a:rPr lang="en-US" altLang="ko-KR" sz="1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]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5A9428F-BEDF-BF67-921F-7527A005CF8F}"/>
              </a:ext>
            </a:extLst>
          </p:cNvPr>
          <p:cNvGrpSpPr/>
          <p:nvPr/>
        </p:nvGrpSpPr>
        <p:grpSpPr>
          <a:xfrm>
            <a:off x="460765" y="961232"/>
            <a:ext cx="6108703" cy="5318914"/>
            <a:chOff x="352815" y="961232"/>
            <a:chExt cx="6108703" cy="531891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51460CE-2196-33C6-0CFE-4CC2A3577231}"/>
                </a:ext>
              </a:extLst>
            </p:cNvPr>
            <p:cNvGrpSpPr/>
            <p:nvPr/>
          </p:nvGrpSpPr>
          <p:grpSpPr>
            <a:xfrm>
              <a:off x="666747" y="961232"/>
              <a:ext cx="5075236" cy="4935536"/>
              <a:chOff x="666747" y="961232"/>
              <a:chExt cx="5075236" cy="49355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0B31E5BB-86F7-CC36-BFE9-2669C5F9A1EE}"/>
                  </a:ext>
                </a:extLst>
              </p:cNvPr>
              <p:cNvGrpSpPr/>
              <p:nvPr/>
            </p:nvGrpSpPr>
            <p:grpSpPr>
              <a:xfrm>
                <a:off x="666747" y="961232"/>
                <a:ext cx="5075236" cy="4935536"/>
                <a:chOff x="742951" y="1149882"/>
                <a:chExt cx="5075236" cy="4935536"/>
              </a:xfrm>
            </p:grpSpPr>
            <p:pic>
              <p:nvPicPr>
                <p:cNvPr id="2052" name="Picture 4" descr="커뮤니티 아이콘 디자인 서식 파일 벡터 일러스트 레이 션, 커뮤니티 아이콘, 템플릿 아이콘, 상 PNG, 일러스트 및 벡터 에 대한  무료 다운로드 - Pngtree">
                  <a:extLst>
                    <a:ext uri="{FF2B5EF4-FFF2-40B4-BE49-F238E27FC236}">
                      <a16:creationId xmlns:a16="http://schemas.microsoft.com/office/drawing/2014/main" id="{D0C6258B-3C24-C1F3-745A-3EBA650682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2651" y="1149882"/>
                  <a:ext cx="4935536" cy="49355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4" name="Picture 6" descr="온라인 광고 - 무료 상업개 아이콘">
                  <a:extLst>
                    <a:ext uri="{FF2B5EF4-FFF2-40B4-BE49-F238E27FC236}">
                      <a16:creationId xmlns:a16="http://schemas.microsoft.com/office/drawing/2014/main" id="{641AD7B5-C5F4-A84F-2846-8D897C947A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11250" y="1986492"/>
                  <a:ext cx="1181100" cy="11811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" name="그래픽 3" descr="닫기 단색으로 채워진">
                  <a:extLst>
                    <a:ext uri="{FF2B5EF4-FFF2-40B4-BE49-F238E27FC236}">
                      <a16:creationId xmlns:a16="http://schemas.microsoft.com/office/drawing/2014/main" id="{2A4AEBF2-C219-364E-4ED1-25BCDEC63D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2951" y="1649943"/>
                  <a:ext cx="1714499" cy="1714499"/>
                </a:xfrm>
                <a:prstGeom prst="rect">
                  <a:avLst/>
                </a:prstGeom>
              </p:spPr>
            </p:pic>
          </p:grpSp>
          <p:pic>
            <p:nvPicPr>
              <p:cNvPr id="2056" name="Picture 8" descr="Data - Free business icons">
                <a:extLst>
                  <a:ext uri="{FF2B5EF4-FFF2-40B4-BE49-F238E27FC236}">
                    <a16:creationId xmlns:a16="http://schemas.microsoft.com/office/drawing/2014/main" id="{685BA8D9-E957-7D1D-D157-80F9EFFDD1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0350" y="1764509"/>
                <a:ext cx="1214433" cy="12144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그래픽 9" descr="배지 체크 표시1 윤곽선">
                <a:extLst>
                  <a:ext uri="{FF2B5EF4-FFF2-40B4-BE49-F238E27FC236}">
                    <a16:creationId xmlns:a16="http://schemas.microsoft.com/office/drawing/2014/main" id="{B781A37E-0E67-A531-1578-05BD6846D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820316" y="1422669"/>
                <a:ext cx="1714499" cy="1714499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A9BD27-9192-67D3-0564-62B5379D36CA}"/>
                </a:ext>
              </a:extLst>
            </p:cNvPr>
            <p:cNvSpPr txBox="1"/>
            <p:nvPr/>
          </p:nvSpPr>
          <p:spPr>
            <a:xfrm>
              <a:off x="352815" y="5249415"/>
              <a:ext cx="6108703" cy="1030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초기에 수익성을 조금 놓치더라도</a:t>
              </a:r>
              <a:r>
                <a:rPr lang="en-US" altLang="ko-KR" sz="14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, </a:t>
              </a:r>
              <a:r>
                <a:rPr lang="ko-KR" altLang="en-US" sz="14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광고를 최소한으로만 운영하여</a:t>
              </a:r>
              <a:endPara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커뮤니티 활성화를 더욱 중점에 두고 운영하여</a:t>
              </a:r>
              <a:r>
                <a:rPr lang="en-US" altLang="ko-KR" sz="14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</a:t>
              </a:r>
              <a:r>
                <a:rPr lang="ko-KR" altLang="en-US" sz="14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트래픽을 점차 늘리고</a:t>
              </a:r>
              <a:r>
                <a:rPr lang="en-US" altLang="ko-KR" sz="14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많아진 표본 </a:t>
              </a:r>
              <a:r>
                <a:rPr lang="en-US" altLang="ko-KR" sz="14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사용자</a:t>
              </a:r>
              <a:r>
                <a:rPr lang="en-US" altLang="ko-KR" sz="14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)</a:t>
              </a:r>
              <a:r>
                <a:rPr lang="ko-KR" altLang="en-US" sz="14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의 데이터를 필요한 곳에 판매 및 제공할 수 있을 것으로 예상된다</a:t>
              </a:r>
              <a:r>
                <a:rPr lang="en-US" altLang="ko-KR" sz="14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077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2E84-42B3-2498-D4E5-E0C499876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E161EC6-FC15-1394-C088-4B9F6616F829}"/>
              </a:ext>
            </a:extLst>
          </p:cNvPr>
          <p:cNvCxnSpPr>
            <a:cxnSpLocks/>
          </p:cNvCxnSpPr>
          <p:nvPr/>
        </p:nvCxnSpPr>
        <p:spPr>
          <a:xfrm>
            <a:off x="0" y="874183"/>
            <a:ext cx="2457450" cy="0"/>
          </a:xfrm>
          <a:prstGeom prst="line">
            <a:avLst/>
          </a:prstGeom>
          <a:ln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90CB22BD-D4FB-4474-B7ED-EE1A8D258720}"/>
              </a:ext>
            </a:extLst>
          </p:cNvPr>
          <p:cNvCxnSpPr>
            <a:cxnSpLocks/>
          </p:cNvCxnSpPr>
          <p:nvPr/>
        </p:nvCxnSpPr>
        <p:spPr>
          <a:xfrm>
            <a:off x="273050" y="874183"/>
            <a:ext cx="2184400" cy="0"/>
          </a:xfrm>
          <a:prstGeom prst="line">
            <a:avLst/>
          </a:prstGeom>
          <a:ln w="38100"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1666333A-14DE-4D54-3C3B-B10AE8E38311}"/>
              </a:ext>
            </a:extLst>
          </p:cNvPr>
          <p:cNvSpPr txBox="1"/>
          <p:nvPr/>
        </p:nvSpPr>
        <p:spPr>
          <a:xfrm>
            <a:off x="2559050" y="704600"/>
            <a:ext cx="1860550" cy="3010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중간점검 때의 문제점에 대한 고민</a:t>
            </a:r>
            <a:endParaRPr lang="en-US" sz="900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CA2CF56F-75C1-FBD0-58BF-8E57DF81064C}"/>
              </a:ext>
            </a:extLst>
          </p:cNvPr>
          <p:cNvSpPr txBox="1"/>
          <p:nvPr/>
        </p:nvSpPr>
        <p:spPr>
          <a:xfrm>
            <a:off x="628649" y="397933"/>
            <a:ext cx="2654299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마무리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F6E617D-9B0F-ECE4-0C8F-50793B79E3C0}"/>
              </a:ext>
            </a:extLst>
          </p:cNvPr>
          <p:cNvGrpSpPr/>
          <p:nvPr/>
        </p:nvGrpSpPr>
        <p:grpSpPr>
          <a:xfrm>
            <a:off x="1050892" y="2414589"/>
            <a:ext cx="4464111" cy="3021938"/>
            <a:chOff x="1050892" y="2414589"/>
            <a:chExt cx="4464111" cy="3021938"/>
          </a:xfrm>
        </p:grpSpPr>
        <p:pic>
          <p:nvPicPr>
            <p:cNvPr id="3074" name="Picture 2" descr="새우튀김 갑질' 1년…식당 사장님들 &quot;억울한 1점 테러 속수무책&quot; - 머니투데이">
              <a:extLst>
                <a:ext uri="{FF2B5EF4-FFF2-40B4-BE49-F238E27FC236}">
                  <a16:creationId xmlns:a16="http://schemas.microsoft.com/office/drawing/2014/main" id="{EBF653C7-00A9-F9EB-76D7-58FD8628BB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892" y="2414589"/>
              <a:ext cx="4464111" cy="26527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C8FCB6-B310-EE4E-B5EB-55EB6AC0D347}"/>
                </a:ext>
              </a:extLst>
            </p:cNvPr>
            <p:cNvSpPr txBox="1"/>
            <p:nvPr/>
          </p:nvSpPr>
          <p:spPr>
            <a:xfrm>
              <a:off x="1489072" y="5156450"/>
              <a:ext cx="3587750" cy="280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[</a:t>
              </a:r>
              <a:r>
                <a:rPr lang="ko-KR" altLang="en-US" sz="9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빅테크 기업의 리뷰 테러 방지 정책에 대한 </a:t>
              </a:r>
              <a:r>
                <a:rPr lang="ko-KR" altLang="en-US" sz="900" dirty="0" err="1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머니투데이</a:t>
              </a:r>
              <a:r>
                <a:rPr lang="ko-KR" altLang="en-US" sz="9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기사자료</a:t>
              </a:r>
              <a:r>
                <a:rPr lang="en-US" altLang="ko-KR" sz="9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]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65FC3B4-E383-C43D-10EB-4E425C737762}"/>
              </a:ext>
            </a:extLst>
          </p:cNvPr>
          <p:cNvSpPr txBox="1"/>
          <p:nvPr/>
        </p:nvSpPr>
        <p:spPr>
          <a:xfrm>
            <a:off x="6394447" y="1687065"/>
            <a:ext cx="5263361" cy="1543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지난 중간점검 중</a:t>
            </a:r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en-US" altLang="ko-KR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‘</a:t>
            </a: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리뷰 </a:t>
            </a:r>
            <a:r>
              <a:rPr lang="ko-KR" altLang="en-US" sz="16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트롤링</a:t>
            </a:r>
            <a:r>
              <a:rPr lang="en-US" altLang="ko-KR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’ 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에 대한 의견을 제시 받았었고</a:t>
            </a:r>
            <a:b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b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개발 과정에서 이에 대한 고민을 하며 국내 사례를 찾아보았으나</a:t>
            </a:r>
            <a:b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대부분이 사용자가 많은 빅테크에 대한 사례다 보니</a:t>
            </a:r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</a:t>
            </a:r>
            <a:b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사용자</a:t>
            </a:r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유저</a:t>
            </a:r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에 대한 </a:t>
            </a:r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패널티를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충분히 줄 수 있었음</a:t>
            </a:r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</a:p>
        </p:txBody>
      </p:sp>
      <p:pic>
        <p:nvPicPr>
          <p:cNvPr id="3076" name="Picture 4" descr="Give-And-Take Icons - Free SVG &amp; PNG Give-And-Take Images - Noun Project">
            <a:extLst>
              <a:ext uri="{FF2B5EF4-FFF2-40B4-BE49-F238E27FC236}">
                <a16:creationId xmlns:a16="http://schemas.microsoft.com/office/drawing/2014/main" id="{2A75CE73-ED21-8EC5-16E0-737181469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80" y="383345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000039-5FE2-FF54-DC11-7720741FC4ED}"/>
              </a:ext>
            </a:extLst>
          </p:cNvPr>
          <p:cNvSpPr txBox="1"/>
          <p:nvPr/>
        </p:nvSpPr>
        <p:spPr>
          <a:xfrm>
            <a:off x="8353397" y="4606876"/>
            <a:ext cx="3485723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다만</a:t>
            </a:r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본 프로젝트는 사용자가 초기부터 많지는</a:t>
            </a:r>
            <a:endParaRPr lang="en-US" altLang="ko-KR" sz="12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않을 것이라 생각하고 사용자가 많이 늘기 전까지는</a:t>
            </a:r>
            <a:endParaRPr lang="en-US" altLang="ko-KR" sz="12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‘Give and Take’ 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전략이 필요하다고 생각</a:t>
            </a:r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125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EAE0F-A6EB-5BFE-D027-020158775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FC0FA09-19BB-8003-39ED-831450FB799C}"/>
              </a:ext>
            </a:extLst>
          </p:cNvPr>
          <p:cNvCxnSpPr>
            <a:cxnSpLocks/>
          </p:cNvCxnSpPr>
          <p:nvPr/>
        </p:nvCxnSpPr>
        <p:spPr>
          <a:xfrm>
            <a:off x="0" y="874183"/>
            <a:ext cx="2457450" cy="0"/>
          </a:xfrm>
          <a:prstGeom prst="line">
            <a:avLst/>
          </a:prstGeom>
          <a:ln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67A46B6F-D18E-C4CF-6842-5F4956B721EA}"/>
              </a:ext>
            </a:extLst>
          </p:cNvPr>
          <p:cNvCxnSpPr>
            <a:cxnSpLocks/>
          </p:cNvCxnSpPr>
          <p:nvPr/>
        </p:nvCxnSpPr>
        <p:spPr>
          <a:xfrm>
            <a:off x="273050" y="874183"/>
            <a:ext cx="2184400" cy="0"/>
          </a:xfrm>
          <a:prstGeom prst="line">
            <a:avLst/>
          </a:prstGeom>
          <a:ln w="38100">
            <a:solidFill>
              <a:srgbClr val="FF0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4BB59CFB-ACBD-C8CB-5FF1-DA97E4A745D3}"/>
              </a:ext>
            </a:extLst>
          </p:cNvPr>
          <p:cNvSpPr txBox="1"/>
          <p:nvPr/>
        </p:nvSpPr>
        <p:spPr>
          <a:xfrm>
            <a:off x="2559050" y="704600"/>
            <a:ext cx="1860550" cy="3010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9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중간점검 때의 문제점에 대한 고민</a:t>
            </a:r>
            <a:endParaRPr lang="en-US" sz="900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A4A2D431-3F83-6C88-6C9D-44B396EE215E}"/>
              </a:ext>
            </a:extLst>
          </p:cNvPr>
          <p:cNvSpPr txBox="1"/>
          <p:nvPr/>
        </p:nvSpPr>
        <p:spPr>
          <a:xfrm>
            <a:off x="628649" y="397933"/>
            <a:ext cx="2654299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마무리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5EB9E6-472E-7783-A8B0-4D3E34D4B011}"/>
              </a:ext>
            </a:extLst>
          </p:cNvPr>
          <p:cNvGrpSpPr/>
          <p:nvPr/>
        </p:nvGrpSpPr>
        <p:grpSpPr>
          <a:xfrm>
            <a:off x="1168398" y="1191083"/>
            <a:ext cx="10171018" cy="2929309"/>
            <a:chOff x="1168398" y="1191083"/>
            <a:chExt cx="10171018" cy="2929309"/>
          </a:xfrm>
        </p:grpSpPr>
        <p:pic>
          <p:nvPicPr>
            <p:cNvPr id="2" name="그림 1" descr="폰트, 그래픽, 텍스트, 그래픽 디자인이(가) 표시된 사진">
              <a:extLst>
                <a:ext uri="{FF2B5EF4-FFF2-40B4-BE49-F238E27FC236}">
                  <a16:creationId xmlns:a16="http://schemas.microsoft.com/office/drawing/2014/main" id="{219E0A13-3843-5CD1-4001-7FDABE4D9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965" y="1191083"/>
              <a:ext cx="4141885" cy="2929309"/>
            </a:xfrm>
            <a:prstGeom prst="rect">
              <a:avLst/>
            </a:prstGeom>
          </p:spPr>
        </p:pic>
        <p:pic>
          <p:nvPicPr>
            <p:cNvPr id="10" name="그래픽 9" descr="전송 단색으로 채워진">
              <a:extLst>
                <a:ext uri="{FF2B5EF4-FFF2-40B4-BE49-F238E27FC236}">
                  <a16:creationId xmlns:a16="http://schemas.microsoft.com/office/drawing/2014/main" id="{AB805702-FAD1-AC82-1FA8-CF1A381A7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25765" y="2198537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전송 단색으로 채워진">
              <a:extLst>
                <a:ext uri="{FF2B5EF4-FFF2-40B4-BE49-F238E27FC236}">
                  <a16:creationId xmlns:a16="http://schemas.microsoft.com/office/drawing/2014/main" id="{8E7D7469-02AD-3D7E-BE50-F6EFBE4C9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440" y="2198537"/>
              <a:ext cx="914400" cy="914400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4A9DA9F-8E6B-ADF2-E53C-5A6F1EAF91CD}"/>
                </a:ext>
              </a:extLst>
            </p:cNvPr>
            <p:cNvGrpSpPr/>
            <p:nvPr/>
          </p:nvGrpSpPr>
          <p:grpSpPr>
            <a:xfrm>
              <a:off x="9224867" y="1598462"/>
              <a:ext cx="2114549" cy="2114549"/>
              <a:chOff x="9224867" y="2560028"/>
              <a:chExt cx="2114549" cy="2114549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4A75F686-18A6-F31F-4248-B15286B039D0}"/>
                  </a:ext>
                </a:extLst>
              </p:cNvPr>
              <p:cNvSpPr/>
              <p:nvPr/>
            </p:nvSpPr>
            <p:spPr>
              <a:xfrm>
                <a:off x="9224867" y="2560028"/>
                <a:ext cx="2114549" cy="211454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5350D6-314A-5AC0-33DC-E3616586D00D}"/>
                  </a:ext>
                </a:extLst>
              </p:cNvPr>
              <p:cNvSpPr txBox="1"/>
              <p:nvPr/>
            </p:nvSpPr>
            <p:spPr>
              <a:xfrm>
                <a:off x="9351866" y="3316236"/>
                <a:ext cx="1860550" cy="301066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16199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고객사</a:t>
                </a:r>
                <a:endParaRPr lang="en-US" sz="2400" b="0" i="0" u="none" strike="noStrike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D34225-4E5E-9001-0927-DC800AFC67AA}"/>
                  </a:ext>
                </a:extLst>
              </p:cNvPr>
              <p:cNvSpPr txBox="1"/>
              <p:nvPr/>
            </p:nvSpPr>
            <p:spPr>
              <a:xfrm>
                <a:off x="9358216" y="3694340"/>
                <a:ext cx="1860550" cy="301066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altLang="ko-KR" sz="1200" dirty="0">
                    <a:solidFill>
                      <a:srgbClr val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(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데이터에 대한 수요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)</a:t>
                </a:r>
                <a:endParaRPr lang="en-US" sz="1200" b="0" i="0" u="none" strike="noStrike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C1C7CBD-A6A1-18D1-3CE2-89D1BB3F238D}"/>
                </a:ext>
              </a:extLst>
            </p:cNvPr>
            <p:cNvGrpSpPr/>
            <p:nvPr/>
          </p:nvGrpSpPr>
          <p:grpSpPr>
            <a:xfrm>
              <a:off x="1168398" y="1636232"/>
              <a:ext cx="2114550" cy="2114550"/>
              <a:chOff x="1168398" y="2560029"/>
              <a:chExt cx="2114550" cy="2114550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9F6664C8-C69A-4F7B-B242-3098D05D8A02}"/>
                  </a:ext>
                </a:extLst>
              </p:cNvPr>
              <p:cNvSpPr/>
              <p:nvPr/>
            </p:nvSpPr>
            <p:spPr>
              <a:xfrm>
                <a:off x="1168398" y="2560029"/>
                <a:ext cx="2114550" cy="2114550"/>
              </a:xfrm>
              <a:prstGeom prst="ellips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83C59D68-BD22-B2E7-25B5-95E11CBB3B68}"/>
                  </a:ext>
                </a:extLst>
              </p:cNvPr>
              <p:cNvGrpSpPr/>
              <p:nvPr/>
            </p:nvGrpSpPr>
            <p:grpSpPr>
              <a:xfrm>
                <a:off x="1315941" y="3316236"/>
                <a:ext cx="1866900" cy="679170"/>
                <a:chOff x="1261966" y="3316236"/>
                <a:chExt cx="1866900" cy="679170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ECB1937-BD3E-65BB-069F-584C684E564D}"/>
                    </a:ext>
                  </a:extLst>
                </p:cNvPr>
                <p:cNvSpPr txBox="1"/>
                <p:nvPr/>
              </p:nvSpPr>
              <p:spPr>
                <a:xfrm>
                  <a:off x="1261966" y="3316236"/>
                  <a:ext cx="1860550" cy="301066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16199"/>
                    </a:lnSpc>
                  </a:pPr>
                  <a:r>
                    <a:rPr lang="ko-KR" altLang="en-US" sz="2400" dirty="0">
                      <a:solidFill>
                        <a:srgbClr val="00000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사용자</a:t>
                  </a:r>
                  <a:endParaRPr lang="en-US" sz="2400" b="0" i="0" u="none" strike="noStrike" dirty="0">
                    <a:solidFill>
                      <a:srgbClr val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B395CF8-3916-6896-9EDF-2AF1F2232C59}"/>
                    </a:ext>
                  </a:extLst>
                </p:cNvPr>
                <p:cNvSpPr txBox="1"/>
                <p:nvPr/>
              </p:nvSpPr>
              <p:spPr>
                <a:xfrm>
                  <a:off x="1268316" y="3694340"/>
                  <a:ext cx="1860550" cy="301066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16199"/>
                    </a:lnSpc>
                  </a:pPr>
                  <a:r>
                    <a:rPr lang="en-US" altLang="ko-KR" sz="1200" dirty="0">
                      <a:solidFill>
                        <a:srgbClr val="00000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(</a:t>
                  </a:r>
                  <a:r>
                    <a:rPr lang="ko-KR" altLang="en-US" sz="1200" dirty="0">
                      <a:solidFill>
                        <a:srgbClr val="00000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데이터에 대한 공급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)</a:t>
                  </a:r>
                  <a:endParaRPr lang="en-US" sz="1200" b="0" i="0" u="none" strike="noStrike" dirty="0">
                    <a:solidFill>
                      <a:srgbClr val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3FD55B-D9A6-049B-F5D7-0B5E1E5DA9D2}"/>
              </a:ext>
            </a:extLst>
          </p:cNvPr>
          <p:cNvSpPr txBox="1"/>
          <p:nvPr/>
        </p:nvSpPr>
        <p:spPr>
          <a:xfrm>
            <a:off x="2008088" y="3713011"/>
            <a:ext cx="835977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사용자는 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‘CONTENTS PICK’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플랫폼에 데이터에 대한 공급을 주고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</a:t>
            </a:r>
            <a:b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고객사는 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‘CONTENTS PCIK’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데이터에 대한 수요가 있으니</a:t>
            </a:r>
            <a:b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본 플랫폼은 수요와 공급을 조율하는 중개플랫폼으로 방향성을 제시할 수 있다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1E18266-A17A-42B2-B736-8FCB4783105C}"/>
              </a:ext>
            </a:extLst>
          </p:cNvPr>
          <p:cNvGrpSpPr/>
          <p:nvPr/>
        </p:nvGrpSpPr>
        <p:grpSpPr>
          <a:xfrm>
            <a:off x="3226545" y="1178174"/>
            <a:ext cx="6028580" cy="2119648"/>
            <a:chOff x="3226545" y="1178174"/>
            <a:chExt cx="6028580" cy="2119648"/>
          </a:xfrm>
        </p:grpSpPr>
        <p:pic>
          <p:nvPicPr>
            <p:cNvPr id="30" name="그래픽 29" descr="위쪽 화살표 단색으로 채워진">
              <a:extLst>
                <a:ext uri="{FF2B5EF4-FFF2-40B4-BE49-F238E27FC236}">
                  <a16:creationId xmlns:a16="http://schemas.microsoft.com/office/drawing/2014/main" id="{BC218DE6-14BE-46D7-F2A6-F7A623C22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57776" y="1549400"/>
              <a:ext cx="706962" cy="70696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9755C9-CF05-D8AF-E89D-9AC813F3C1AF}"/>
                </a:ext>
              </a:extLst>
            </p:cNvPr>
            <p:cNvSpPr txBox="1"/>
            <p:nvPr/>
          </p:nvSpPr>
          <p:spPr>
            <a:xfrm>
              <a:off x="7394575" y="1955296"/>
              <a:ext cx="1860550" cy="30106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12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비용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+ 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사용자 보상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en-US" sz="12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6275AA-5A98-2D83-DB36-4D4B84690CB2}"/>
                </a:ext>
              </a:extLst>
            </p:cNvPr>
            <p:cNvSpPr txBox="1"/>
            <p:nvPr/>
          </p:nvSpPr>
          <p:spPr>
            <a:xfrm>
              <a:off x="7364317" y="2996756"/>
              <a:ext cx="1860550" cy="30106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12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사용자 데이터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en-US" sz="12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3298D5-C0A0-A5FB-1669-8E98FF74B403}"/>
                </a:ext>
              </a:extLst>
            </p:cNvPr>
            <p:cNvSpPr txBox="1"/>
            <p:nvPr/>
          </p:nvSpPr>
          <p:spPr>
            <a:xfrm>
              <a:off x="3226545" y="1955296"/>
              <a:ext cx="1860550" cy="30106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12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사용자 보상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en-US" sz="12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20958F-13AA-4D5C-8429-BB27BDAC3DD2}"/>
                </a:ext>
              </a:extLst>
            </p:cNvPr>
            <p:cNvSpPr txBox="1"/>
            <p:nvPr/>
          </p:nvSpPr>
          <p:spPr>
            <a:xfrm>
              <a:off x="3252690" y="2996756"/>
              <a:ext cx="1860550" cy="30106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12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사용자 데이터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en-US" sz="12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57A85D-538E-B926-DFAE-258FE8BF4065}"/>
                </a:ext>
              </a:extLst>
            </p:cNvPr>
            <p:cNvSpPr txBox="1"/>
            <p:nvPr/>
          </p:nvSpPr>
          <p:spPr>
            <a:xfrm>
              <a:off x="5389042" y="1178174"/>
              <a:ext cx="1597868" cy="30106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12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비용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= </a:t>
              </a:r>
              <a:r>
                <a:rPr lang="ko-KR" altLang="en-US" sz="12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수익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en-US" sz="12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8D3C1D-55CC-6633-F5B5-A263066E790E}"/>
              </a:ext>
            </a:extLst>
          </p:cNvPr>
          <p:cNvSpPr txBox="1"/>
          <p:nvPr/>
        </p:nvSpPr>
        <p:spPr>
          <a:xfrm>
            <a:off x="2074018" y="4887561"/>
            <a:ext cx="8359777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사용자에게 주는 보상은 고객사에게 데이터를 판매하며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판매금의 일부는 시사회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상영회 등 영화 매니아들에게 희소성이 있는 것으로 받은 뒤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</a:t>
            </a:r>
            <a:b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특정 간격으로 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매주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매월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추천수가 많은 리뷰를 남겨주거나 혹은 활성화를 위한 다양한 활동을 해주는 사용자에게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보상을 줄 수 있도록 한다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D2589-DED2-B451-AD04-895F4DAAB9E2}"/>
              </a:ext>
            </a:extLst>
          </p:cNvPr>
          <p:cNvSpPr txBox="1"/>
          <p:nvPr/>
        </p:nvSpPr>
        <p:spPr>
          <a:xfrm>
            <a:off x="1916111" y="5738574"/>
            <a:ext cx="835977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물론 사용자에 대한 </a:t>
            </a:r>
            <a:r>
              <a:rPr lang="ko-KR" altLang="en-US" sz="11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패널티도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존재해야 한다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활성화에 대한 보상을 받기 위해 무작위의 내용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혹은 반복적으로 내용을 업로드 하는 사람에게는 블라인드에 대한 </a:t>
            </a:r>
            <a:r>
              <a:rPr lang="ko-KR" altLang="en-US" sz="11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패널티</a:t>
            </a:r>
            <a:endParaRPr lang="en-US" altLang="ko-KR" sz="11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그리고 추천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반대수에 대한 기능으로 반대수가 일정 수 이상 많다면 </a:t>
            </a:r>
            <a:r>
              <a:rPr lang="ko-KR" altLang="en-US" sz="11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패널티를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주는 방안이 있다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364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2868B-A966-506F-B3A1-283E5094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폰트, 그래픽, 텍스트, 그래픽 디자인이(가) 표시된 사진">
            <a:extLst>
              <a:ext uri="{FF2B5EF4-FFF2-40B4-BE49-F238E27FC236}">
                <a16:creationId xmlns:a16="http://schemas.microsoft.com/office/drawing/2014/main" id="{65359972-0D11-F755-C983-8903E16F0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014" y="472744"/>
            <a:ext cx="8359971" cy="5912511"/>
          </a:xfrm>
          <a:prstGeom prst="rect">
            <a:avLst/>
          </a:prstGeom>
        </p:spPr>
      </p:pic>
      <p:sp>
        <p:nvSpPr>
          <p:cNvPr id="8" name="TextBox 14">
            <a:extLst>
              <a:ext uri="{FF2B5EF4-FFF2-40B4-BE49-F238E27FC236}">
                <a16:creationId xmlns:a16="http://schemas.microsoft.com/office/drawing/2014/main" id="{AB1F6CA8-8268-DFB5-2415-B579FB7B5747}"/>
              </a:ext>
            </a:extLst>
          </p:cNvPr>
          <p:cNvSpPr txBox="1"/>
          <p:nvPr/>
        </p:nvSpPr>
        <p:spPr>
          <a:xfrm>
            <a:off x="628649" y="397933"/>
            <a:ext cx="2654299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마무리 및 </a:t>
            </a:r>
            <a:r>
              <a:rPr lang="en-US" altLang="ko-KR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73384-3CDD-9E6E-DDBB-4A67F1037BA5}"/>
              </a:ext>
            </a:extLst>
          </p:cNvPr>
          <p:cNvSpPr txBox="1"/>
          <p:nvPr/>
        </p:nvSpPr>
        <p:spPr>
          <a:xfrm>
            <a:off x="5317281" y="3910211"/>
            <a:ext cx="155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555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2845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FDAAA-3DC1-CA63-EB14-28D158442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28D8EE8-4C6E-B628-B37F-384A6D3E547A}"/>
              </a:ext>
            </a:extLst>
          </p:cNvPr>
          <p:cNvSpPr/>
          <p:nvPr/>
        </p:nvSpPr>
        <p:spPr>
          <a:xfrm>
            <a:off x="-61294" y="-4234"/>
            <a:ext cx="160867" cy="6862233"/>
          </a:xfrm>
          <a:prstGeom prst="rect">
            <a:avLst/>
          </a:prstGeom>
          <a:solidFill>
            <a:srgbClr val="FF0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04CE12EB-2313-7848-F9F4-1AC3D92942BE}"/>
              </a:ext>
            </a:extLst>
          </p:cNvPr>
          <p:cNvSpPr txBox="1"/>
          <p:nvPr/>
        </p:nvSpPr>
        <p:spPr>
          <a:xfrm>
            <a:off x="2008187" y="2310341"/>
            <a:ext cx="8175625" cy="22373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4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01  </a:t>
            </a:r>
            <a:r>
              <a:rPr lang="en-US" sz="4400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sz="44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배경 및 목적</a:t>
            </a:r>
            <a:endParaRPr lang="en-US" sz="4400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01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4">
            <a:extLst>
              <a:ext uri="{FF2B5EF4-FFF2-40B4-BE49-F238E27FC236}">
                <a16:creationId xmlns:a16="http://schemas.microsoft.com/office/drawing/2014/main" id="{A12CEF3B-C986-503D-9B75-71D318374226}"/>
              </a:ext>
            </a:extLst>
          </p:cNvPr>
          <p:cNvSpPr txBox="1"/>
          <p:nvPr/>
        </p:nvSpPr>
        <p:spPr>
          <a:xfrm>
            <a:off x="628650" y="397933"/>
            <a:ext cx="29146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배경 및 목적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420E52-5651-24D0-C66F-DD5390CD615C}"/>
              </a:ext>
            </a:extLst>
          </p:cNvPr>
          <p:cNvGrpSpPr/>
          <p:nvPr/>
        </p:nvGrpSpPr>
        <p:grpSpPr>
          <a:xfrm>
            <a:off x="933450" y="1646766"/>
            <a:ext cx="6496050" cy="626534"/>
            <a:chOff x="933450" y="1646766"/>
            <a:chExt cx="6496050" cy="626534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C5EB41D-1CE6-C1F9-9768-3F11B160C170}"/>
                </a:ext>
              </a:extLst>
            </p:cNvPr>
            <p:cNvCxnSpPr>
              <a:cxnSpLocks/>
            </p:cNvCxnSpPr>
            <p:nvPr/>
          </p:nvCxnSpPr>
          <p:spPr>
            <a:xfrm>
              <a:off x="933450" y="2273300"/>
              <a:ext cx="6496050" cy="0"/>
            </a:xfrm>
            <a:prstGeom prst="line">
              <a:avLst/>
            </a:prstGeom>
            <a:ln w="635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1">
              <a:extLst>
                <a:ext uri="{FF2B5EF4-FFF2-40B4-BE49-F238E27FC236}">
                  <a16:creationId xmlns:a16="http://schemas.microsoft.com/office/drawing/2014/main" id="{18C0205E-B69F-5919-B8B5-2FDCB6CA8A30}"/>
                </a:ext>
              </a:extLst>
            </p:cNvPr>
            <p:cNvSpPr txBox="1"/>
            <p:nvPr/>
          </p:nvSpPr>
          <p:spPr>
            <a:xfrm>
              <a:off x="1054100" y="1646766"/>
              <a:ext cx="62865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2400" dirty="0">
                  <a:solidFill>
                    <a:srgbClr val="000000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한정적인 여가시간에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, 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원하는 콘텐츠를 접하고 싶어요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.</a:t>
              </a:r>
              <a:endParaRPr lang="en-US" sz="2400" b="0" i="0" u="none" strike="noStrike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A7EFC9-89D2-2CE4-9DF7-0A845106F1DA}"/>
              </a:ext>
            </a:extLst>
          </p:cNvPr>
          <p:cNvGrpSpPr/>
          <p:nvPr/>
        </p:nvGrpSpPr>
        <p:grpSpPr>
          <a:xfrm>
            <a:off x="5067300" y="2815694"/>
            <a:ext cx="6515100" cy="626534"/>
            <a:chOff x="5067300" y="2815694"/>
            <a:chExt cx="6515100" cy="626534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0A664E8-4A62-9813-6339-8AC03EEF2189}"/>
                </a:ext>
              </a:extLst>
            </p:cNvPr>
            <p:cNvCxnSpPr>
              <a:cxnSpLocks/>
            </p:cNvCxnSpPr>
            <p:nvPr/>
          </p:nvCxnSpPr>
          <p:spPr>
            <a:xfrm>
              <a:off x="5067300" y="3442228"/>
              <a:ext cx="6515100" cy="0"/>
            </a:xfrm>
            <a:prstGeom prst="line">
              <a:avLst/>
            </a:prstGeom>
            <a:ln w="635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0FE2E8EE-86C6-B051-D19B-5BE67B5D47F9}"/>
                </a:ext>
              </a:extLst>
            </p:cNvPr>
            <p:cNvSpPr txBox="1"/>
            <p:nvPr/>
          </p:nvSpPr>
          <p:spPr>
            <a:xfrm>
              <a:off x="5067300" y="2815694"/>
              <a:ext cx="65151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2400" dirty="0">
                  <a:solidFill>
                    <a:srgbClr val="000000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콘텐츠의 내용을 간단히 알면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선택하기 </a:t>
              </a:r>
              <a:r>
                <a:rPr lang="ko-KR" altLang="en-US" sz="2400" dirty="0" err="1">
                  <a:solidFill>
                    <a:srgbClr val="000000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쉬울거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같아요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.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D69804-FF0D-74F1-9E49-3D3271595DC8}"/>
              </a:ext>
            </a:extLst>
          </p:cNvPr>
          <p:cNvGrpSpPr/>
          <p:nvPr/>
        </p:nvGrpSpPr>
        <p:grpSpPr>
          <a:xfrm>
            <a:off x="933450" y="3984623"/>
            <a:ext cx="5346700" cy="626534"/>
            <a:chOff x="933450" y="3984623"/>
            <a:chExt cx="5346700" cy="626534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DE585C2-FBD9-901A-2CC2-9051F1522370}"/>
                </a:ext>
              </a:extLst>
            </p:cNvPr>
            <p:cNvCxnSpPr>
              <a:cxnSpLocks/>
            </p:cNvCxnSpPr>
            <p:nvPr/>
          </p:nvCxnSpPr>
          <p:spPr>
            <a:xfrm>
              <a:off x="933450" y="4611157"/>
              <a:ext cx="5226050" cy="0"/>
            </a:xfrm>
            <a:prstGeom prst="line">
              <a:avLst/>
            </a:prstGeom>
            <a:ln w="635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1">
              <a:extLst>
                <a:ext uri="{FF2B5EF4-FFF2-40B4-BE49-F238E27FC236}">
                  <a16:creationId xmlns:a16="http://schemas.microsoft.com/office/drawing/2014/main" id="{1389D760-AD00-5007-4FEF-44881326FC57}"/>
                </a:ext>
              </a:extLst>
            </p:cNvPr>
            <p:cNvSpPr txBox="1"/>
            <p:nvPr/>
          </p:nvSpPr>
          <p:spPr>
            <a:xfrm>
              <a:off x="1054100" y="3984623"/>
              <a:ext cx="522605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ct val="124499"/>
                </a:lnSpc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사용자들의 후기를 보고 시청하고 싶어요</a:t>
              </a:r>
              <a:r>
                <a:rPr lang="en-US" altLang="ko-KR" sz="2400" b="0" i="0" u="none" strike="noStrike" dirty="0">
                  <a:solidFill>
                    <a:srgbClr val="000000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.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FF3287-E9BE-2B4D-7FC6-44B7F18983BC}"/>
              </a:ext>
            </a:extLst>
          </p:cNvPr>
          <p:cNvGrpSpPr/>
          <p:nvPr/>
        </p:nvGrpSpPr>
        <p:grpSpPr>
          <a:xfrm>
            <a:off x="4648200" y="5223929"/>
            <a:ext cx="6934200" cy="626534"/>
            <a:chOff x="4648200" y="5223929"/>
            <a:chExt cx="6934200" cy="626534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95B49C4-397B-F119-5A52-D4EFDD58382A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5850463"/>
              <a:ext cx="6934200" cy="0"/>
            </a:xfrm>
            <a:prstGeom prst="line">
              <a:avLst/>
            </a:prstGeom>
            <a:ln w="635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70B49C99-ADC3-1DE7-CD92-4FC665007F62}"/>
                </a:ext>
              </a:extLst>
            </p:cNvPr>
            <p:cNvSpPr txBox="1"/>
            <p:nvPr/>
          </p:nvSpPr>
          <p:spPr>
            <a:xfrm>
              <a:off x="4648200" y="5223929"/>
              <a:ext cx="69342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콘텐츠의 랭킹</a:t>
              </a:r>
              <a:r>
                <a:rPr lang="en-US" altLang="ko-KR" sz="2400" b="0" i="0" u="none" strike="noStrike" dirty="0">
                  <a:solidFill>
                    <a:srgbClr val="000000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, </a:t>
              </a:r>
              <a:r>
                <a:rPr lang="ko-KR" altLang="en-US" sz="2400" b="0" i="0" u="none" strike="noStrike" dirty="0">
                  <a:solidFill>
                    <a:srgbClr val="000000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상영시간 같은 정보를 한 눈에 보고 싶어요</a:t>
              </a:r>
              <a:r>
                <a:rPr lang="en-US" altLang="ko-KR" sz="2400" b="0" i="0" u="none" strike="noStrike" dirty="0">
                  <a:solidFill>
                    <a:srgbClr val="000000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48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D6EED-2B8C-C595-6650-DA9C15858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A04436-F300-026A-0C77-82DB8DF1E7AE}"/>
              </a:ext>
            </a:extLst>
          </p:cNvPr>
          <p:cNvGrpSpPr/>
          <p:nvPr/>
        </p:nvGrpSpPr>
        <p:grpSpPr>
          <a:xfrm>
            <a:off x="3773927" y="1532334"/>
            <a:ext cx="4275876" cy="3258292"/>
            <a:chOff x="6840542" y="1595649"/>
            <a:chExt cx="4275876" cy="3258292"/>
          </a:xfrm>
        </p:grpSpPr>
        <p:pic>
          <p:nvPicPr>
            <p:cNvPr id="10" name="Picture 30" descr="쿠팡플레이 Coupang Play (@CoupangPlay) / X">
              <a:extLst>
                <a:ext uri="{FF2B5EF4-FFF2-40B4-BE49-F238E27FC236}">
                  <a16:creationId xmlns:a16="http://schemas.microsoft.com/office/drawing/2014/main" id="{8A86F63B-BF85-A583-F1A0-388972B177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1414" y="2936400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4" descr="기업&amp;브랜드의 실무자 이야기를 담은 인터뷰">
              <a:extLst>
                <a:ext uri="{FF2B5EF4-FFF2-40B4-BE49-F238E27FC236}">
                  <a16:creationId xmlns:a16="http://schemas.microsoft.com/office/drawing/2014/main" id="{9EDB11D6-4DE0-DDAF-AB32-413A15C53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2942" y="2733359"/>
              <a:ext cx="2120582" cy="2120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6" descr="Netflix macOS BigSur - 소셜 미디어 및 로고 아이콘">
              <a:extLst>
                <a:ext uri="{FF2B5EF4-FFF2-40B4-BE49-F238E27FC236}">
                  <a16:creationId xmlns:a16="http://schemas.microsoft.com/office/drawing/2014/main" id="{B799B4D0-2429-80A7-8C0F-C00A4A4B0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1505" y="1732809"/>
              <a:ext cx="1440180" cy="144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8" descr="Color Hand Drawn 스타일의 디즈니 플러스 아이콘">
              <a:extLst>
                <a:ext uri="{FF2B5EF4-FFF2-40B4-BE49-F238E27FC236}">
                  <a16:creationId xmlns:a16="http://schemas.microsoft.com/office/drawing/2014/main" id="{4611AE54-8DA2-CAE1-5260-A8631A5A8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0542" y="1595649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2" descr="Apple tv - Free computer icons">
              <a:extLst>
                <a:ext uri="{FF2B5EF4-FFF2-40B4-BE49-F238E27FC236}">
                  <a16:creationId xmlns:a16="http://schemas.microsoft.com/office/drawing/2014/main" id="{02121B57-67CF-2FD0-389C-B3133EBC9A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5643" y="1825733"/>
              <a:ext cx="1140775" cy="11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21">
            <a:extLst>
              <a:ext uri="{FF2B5EF4-FFF2-40B4-BE49-F238E27FC236}">
                <a16:creationId xmlns:a16="http://schemas.microsoft.com/office/drawing/2014/main" id="{22D31BFB-B2CE-391D-3DC8-028F3C53D19A}"/>
              </a:ext>
            </a:extLst>
          </p:cNvPr>
          <p:cNvSpPr txBox="1"/>
          <p:nvPr/>
        </p:nvSpPr>
        <p:spPr>
          <a:xfrm>
            <a:off x="0" y="4493206"/>
            <a:ext cx="12192000" cy="19668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영화의 </a:t>
            </a:r>
            <a:r>
              <a:rPr lang="ko-KR" altLang="en-US" sz="2000" dirty="0">
                <a:solidFill>
                  <a:srgbClr val="FF0555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기본정보</a:t>
            </a:r>
            <a:r>
              <a:rPr lang="en-US" altLang="ko-KR" sz="2000" dirty="0">
                <a:solidFill>
                  <a:srgbClr val="FF0555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F0555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간단한 내용과 리뷰 같은 필수정보 </a:t>
            </a:r>
            <a:r>
              <a:rPr lang="ko-KR" altLang="en-US" sz="20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외에도</a:t>
            </a:r>
            <a:br>
              <a:rPr lang="en-US" altLang="ko-KR" sz="20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20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몰입요소가 될 수 있는 정보들을 한 눈에 보기 쉽게 정렬하여</a:t>
            </a:r>
            <a:br>
              <a:rPr lang="en-US" altLang="ko-KR" sz="20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20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사용자들에게 </a:t>
            </a:r>
            <a:r>
              <a:rPr lang="ko-KR" altLang="en-US" sz="2000" dirty="0">
                <a:solidFill>
                  <a:srgbClr val="FF0555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콘텐츠의 선택에 있어 도움을 주기 위해</a:t>
            </a:r>
            <a:r>
              <a:rPr lang="ko-KR" altLang="en-US" sz="20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본 주제를 선정하게 되었습니다</a:t>
            </a:r>
            <a:r>
              <a:rPr lang="en-US" altLang="ko-KR" sz="20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CBD9F251-C9F9-0D85-0982-4272CBB748B0}"/>
              </a:ext>
            </a:extLst>
          </p:cNvPr>
          <p:cNvSpPr txBox="1"/>
          <p:nvPr/>
        </p:nvSpPr>
        <p:spPr>
          <a:xfrm>
            <a:off x="3919069" y="4993667"/>
            <a:ext cx="4151459" cy="10857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다양한 콘텐츠</a:t>
            </a:r>
            <a:r>
              <a:rPr lang="en-US" altLang="ko-KR" sz="20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흩어져 있는 </a:t>
            </a:r>
            <a:r>
              <a:rPr lang="en-US" altLang="ko-KR" sz="20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OTT </a:t>
            </a:r>
            <a:r>
              <a:rPr lang="ko-KR" altLang="en-US" sz="20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플랫폼</a:t>
            </a:r>
            <a:br>
              <a:rPr lang="en-US" altLang="ko-KR" sz="20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20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그러나 </a:t>
            </a:r>
            <a:r>
              <a:rPr lang="ko-KR" altLang="en-US" sz="2000" dirty="0">
                <a:solidFill>
                  <a:srgbClr val="FF0555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현대인들에게 부족한 여가시간</a:t>
            </a:r>
            <a:endParaRPr lang="en-US" altLang="ko-KR" sz="2000" dirty="0">
              <a:solidFill>
                <a:srgbClr val="FF0555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A1BEB419-8CC7-90FC-094C-71ABA1EC2803}"/>
              </a:ext>
            </a:extLst>
          </p:cNvPr>
          <p:cNvSpPr txBox="1"/>
          <p:nvPr/>
        </p:nvSpPr>
        <p:spPr>
          <a:xfrm>
            <a:off x="628650" y="397933"/>
            <a:ext cx="29146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배경 및 목적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37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82F1E-9F93-DCA4-699E-D43919163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1F479F-E964-CED8-4F5D-59C090E96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98" y="970212"/>
            <a:ext cx="5489202" cy="23952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5CA8B0-8045-921C-7893-C947EF4D3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499" y="3544079"/>
            <a:ext cx="5489202" cy="278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5001D03-5C63-482A-7182-B386140F75C9}"/>
              </a:ext>
            </a:extLst>
          </p:cNvPr>
          <p:cNvSpPr/>
          <p:nvPr/>
        </p:nvSpPr>
        <p:spPr>
          <a:xfrm>
            <a:off x="3540498" y="1809750"/>
            <a:ext cx="1412502" cy="1555750"/>
          </a:xfrm>
          <a:prstGeom prst="rect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A830F1-9FC5-09A3-B36D-E69BEE6C5595}"/>
              </a:ext>
            </a:extLst>
          </p:cNvPr>
          <p:cNvSpPr/>
          <p:nvPr/>
        </p:nvSpPr>
        <p:spPr>
          <a:xfrm>
            <a:off x="4259449" y="4888850"/>
            <a:ext cx="706251" cy="1352550"/>
          </a:xfrm>
          <a:prstGeom prst="rect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A51DA0-3E75-FDAC-1F38-C61BFCAE54C1}"/>
              </a:ext>
            </a:extLst>
          </p:cNvPr>
          <p:cNvSpPr/>
          <p:nvPr/>
        </p:nvSpPr>
        <p:spPr>
          <a:xfrm>
            <a:off x="5684650" y="4888850"/>
            <a:ext cx="706251" cy="1352550"/>
          </a:xfrm>
          <a:prstGeom prst="rect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CA62AE9A-9291-655D-66BB-16FECCE4253E}"/>
              </a:ext>
            </a:extLst>
          </p:cNvPr>
          <p:cNvSpPr txBox="1"/>
          <p:nvPr/>
        </p:nvSpPr>
        <p:spPr>
          <a:xfrm>
            <a:off x="628650" y="397933"/>
            <a:ext cx="29146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배경 및 목적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93D834-2EAB-C8B8-FAA6-C118DE87D1A0}"/>
              </a:ext>
            </a:extLst>
          </p:cNvPr>
          <p:cNvSpPr txBox="1"/>
          <p:nvPr/>
        </p:nvSpPr>
        <p:spPr>
          <a:xfrm>
            <a:off x="4491224" y="6426450"/>
            <a:ext cx="3587750" cy="28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[</a:t>
            </a:r>
            <a:r>
              <a:rPr lang="ko-KR" altLang="en-US" sz="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문화체육관광부 </a:t>
            </a:r>
            <a:r>
              <a:rPr lang="en-US" altLang="ko-KR" sz="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2023 </a:t>
            </a:r>
            <a:r>
              <a:rPr lang="ko-KR" altLang="en-US" sz="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국민여가 활동조사 조사자료</a:t>
            </a:r>
            <a:r>
              <a:rPr lang="en-US" altLang="ko-KR" sz="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1126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DE90C-5B34-38E2-8A3A-2C846A048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1ED0B64-FBBE-FF83-4B4C-D6933E7559F7}"/>
              </a:ext>
            </a:extLst>
          </p:cNvPr>
          <p:cNvSpPr/>
          <p:nvPr/>
        </p:nvSpPr>
        <p:spPr>
          <a:xfrm>
            <a:off x="-61294" y="-4234"/>
            <a:ext cx="160867" cy="6862233"/>
          </a:xfrm>
          <a:prstGeom prst="rect">
            <a:avLst/>
          </a:prstGeom>
          <a:solidFill>
            <a:srgbClr val="FF0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FE8A8848-7B1E-3ABD-1CD5-35020895419E}"/>
              </a:ext>
            </a:extLst>
          </p:cNvPr>
          <p:cNvSpPr txBox="1"/>
          <p:nvPr/>
        </p:nvSpPr>
        <p:spPr>
          <a:xfrm>
            <a:off x="2008187" y="2310341"/>
            <a:ext cx="8175625" cy="22373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4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02  </a:t>
            </a:r>
            <a:r>
              <a:rPr lang="en-US" sz="4400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sz="44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계획</a:t>
            </a:r>
            <a:endParaRPr lang="en-US" sz="4400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021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85BF8-CD9B-8EDA-FCD8-D853F2E19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4">
            <a:extLst>
              <a:ext uri="{FF2B5EF4-FFF2-40B4-BE49-F238E27FC236}">
                <a16:creationId xmlns:a16="http://schemas.microsoft.com/office/drawing/2014/main" id="{2031009C-70BA-216D-CA66-7E0E2B8F9EE4}"/>
              </a:ext>
            </a:extLst>
          </p:cNvPr>
          <p:cNvSpPr txBox="1"/>
          <p:nvPr/>
        </p:nvSpPr>
        <p:spPr>
          <a:xfrm>
            <a:off x="628650" y="397933"/>
            <a:ext cx="24447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02  </a:t>
            </a:r>
            <a:r>
              <a:rPr lang="en-US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계획</a:t>
            </a:r>
            <a:endParaRPr lang="en-US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8FA7C2-231F-0593-59EA-7732A6968283}"/>
              </a:ext>
            </a:extLst>
          </p:cNvPr>
          <p:cNvSpPr/>
          <p:nvPr/>
        </p:nvSpPr>
        <p:spPr>
          <a:xfrm>
            <a:off x="4755514" y="2179320"/>
            <a:ext cx="2499360" cy="249936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콘텐츠</a:t>
            </a:r>
            <a:r>
              <a:rPr lang="en-US" altLang="ko-KR" sz="28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28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정보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A0858A-7B56-9478-3192-3432C527C532}"/>
              </a:ext>
            </a:extLst>
          </p:cNvPr>
          <p:cNvGrpSpPr/>
          <p:nvPr/>
        </p:nvGrpSpPr>
        <p:grpSpPr>
          <a:xfrm>
            <a:off x="2094230" y="1363980"/>
            <a:ext cx="2198022" cy="4998720"/>
            <a:chOff x="4907280" y="1363980"/>
            <a:chExt cx="2198022" cy="499872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FBA6549-253B-5AC6-FE3E-684A356A4D42}"/>
                </a:ext>
              </a:extLst>
            </p:cNvPr>
            <p:cNvGrpSpPr/>
            <p:nvPr/>
          </p:nvGrpSpPr>
          <p:grpSpPr>
            <a:xfrm>
              <a:off x="4907280" y="1363980"/>
              <a:ext cx="1188720" cy="4998720"/>
              <a:chOff x="5234940" y="1363980"/>
              <a:chExt cx="1188720" cy="4998720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EE6F7DB6-A682-0E1A-8AAF-DF25AC97C12B}"/>
                  </a:ext>
                </a:extLst>
              </p:cNvPr>
              <p:cNvSpPr/>
              <p:nvPr/>
            </p:nvSpPr>
            <p:spPr>
              <a:xfrm>
                <a:off x="5234940" y="1363980"/>
                <a:ext cx="1188720" cy="5638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rPr>
                  <a:t>영화제목</a:t>
                </a: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915DBF6C-4004-13F4-A88A-9BFD288DBA34}"/>
                  </a:ext>
                </a:extLst>
              </p:cNvPr>
              <p:cNvSpPr/>
              <p:nvPr/>
            </p:nvSpPr>
            <p:spPr>
              <a:xfrm>
                <a:off x="5234940" y="2004060"/>
                <a:ext cx="1188720" cy="5638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rPr>
                  <a:t>장르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C0A0D842-9A2E-DFD3-1DD3-62A4462AB845}"/>
                  </a:ext>
                </a:extLst>
              </p:cNvPr>
              <p:cNvSpPr/>
              <p:nvPr/>
            </p:nvSpPr>
            <p:spPr>
              <a:xfrm>
                <a:off x="5234940" y="2636520"/>
                <a:ext cx="1188720" cy="5638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rPr>
                  <a:t>상영시간</a:t>
                </a: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B7269DC4-930F-FA2E-B061-699E2BDA1712}"/>
                  </a:ext>
                </a:extLst>
              </p:cNvPr>
              <p:cNvSpPr/>
              <p:nvPr/>
            </p:nvSpPr>
            <p:spPr>
              <a:xfrm>
                <a:off x="5234940" y="3268980"/>
                <a:ext cx="1188720" cy="5638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rPr>
                  <a:t>연령 등급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DC64B413-7BBC-ACF1-948D-18FEAF3C9974}"/>
                  </a:ext>
                </a:extLst>
              </p:cNvPr>
              <p:cNvSpPr/>
              <p:nvPr/>
            </p:nvSpPr>
            <p:spPr>
              <a:xfrm>
                <a:off x="5234940" y="3901440"/>
                <a:ext cx="1188720" cy="5638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rPr>
                  <a:t>제작 국가</a:t>
                </a: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64C29F0-AC07-D62E-68D0-F72B008B69A9}"/>
                  </a:ext>
                </a:extLst>
              </p:cNvPr>
              <p:cNvSpPr/>
              <p:nvPr/>
            </p:nvSpPr>
            <p:spPr>
              <a:xfrm>
                <a:off x="5234940" y="4533900"/>
                <a:ext cx="1188720" cy="5638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rPr>
                  <a:t>감독</a:t>
                </a: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8407898-200C-D792-A08A-8F9ADCF3B399}"/>
                  </a:ext>
                </a:extLst>
              </p:cNvPr>
              <p:cNvSpPr/>
              <p:nvPr/>
            </p:nvSpPr>
            <p:spPr>
              <a:xfrm>
                <a:off x="5234940" y="5798820"/>
                <a:ext cx="1188720" cy="5638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err="1">
                    <a:solidFill>
                      <a:schemeClr val="tx1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rPr>
                  <a:t>etc</a:t>
                </a:r>
                <a:endParaRPr lang="ko-KR" altLang="en-US" sz="1400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BBA2F6A-0269-85B4-8478-A0BA276C451B}"/>
                  </a:ext>
                </a:extLst>
              </p:cNvPr>
              <p:cNvSpPr/>
              <p:nvPr/>
            </p:nvSpPr>
            <p:spPr>
              <a:xfrm>
                <a:off x="5234940" y="5166360"/>
                <a:ext cx="1188720" cy="5638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rPr>
                  <a:t>리뷰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21B12548-09A2-58B5-5825-46C91369ACD1}"/>
                </a:ext>
              </a:extLst>
            </p:cNvPr>
            <p:cNvGrpSpPr/>
            <p:nvPr/>
          </p:nvGrpSpPr>
          <p:grpSpPr>
            <a:xfrm rot="10800000">
              <a:off x="6096000" y="1599089"/>
              <a:ext cx="1009302" cy="4456430"/>
              <a:chOff x="3897978" y="1630680"/>
              <a:chExt cx="1009302" cy="4456430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4880FEED-FA20-1C36-B2A0-2BA47027E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0080" y="1630680"/>
                <a:ext cx="4572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FB5AE078-162F-946C-3400-0C2BF0593D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0080" y="2278380"/>
                <a:ext cx="4572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426BC90F-BA5A-677C-6508-31A0C70D6A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0080" y="2918460"/>
                <a:ext cx="4572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ADAAE03-8D92-A93A-A557-C5EC192F69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0080" y="3550920"/>
                <a:ext cx="4572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FF2D53DF-BC85-7DF6-D0B8-9F110A4426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0080" y="4198620"/>
                <a:ext cx="4572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F731E2CC-0A22-E424-C1C1-A14FA017AE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0080" y="4838700"/>
                <a:ext cx="4572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68E8413-7778-BB95-7BEE-C8E415EF85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0080" y="5433060"/>
                <a:ext cx="4572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97F132CA-9C6F-EC9A-C942-C7F80E0391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0080" y="6080760"/>
                <a:ext cx="4572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391BE43D-3FC5-3D2A-40C5-3BF622F45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56430" y="1632268"/>
                <a:ext cx="3175" cy="44548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0159165-BF1B-6564-D91B-E1437E8F4B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2880" y="4198621"/>
                <a:ext cx="4572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이등변 삼각형 46">
                <a:extLst>
                  <a:ext uri="{FF2B5EF4-FFF2-40B4-BE49-F238E27FC236}">
                    <a16:creationId xmlns:a16="http://schemas.microsoft.com/office/drawing/2014/main" id="{40935BAE-6A57-B9AE-48F3-7D337C0F40F7}"/>
                  </a:ext>
                </a:extLst>
              </p:cNvPr>
              <p:cNvSpPr/>
              <p:nvPr/>
            </p:nvSpPr>
            <p:spPr>
              <a:xfrm rot="16047477">
                <a:off x="3876316" y="4154201"/>
                <a:ext cx="132164" cy="8884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BC3DC0E-CF3B-1E11-F427-62F08D324BFE}"/>
              </a:ext>
            </a:extLst>
          </p:cNvPr>
          <p:cNvGrpSpPr/>
          <p:nvPr/>
        </p:nvGrpSpPr>
        <p:grpSpPr>
          <a:xfrm>
            <a:off x="7666684" y="3040380"/>
            <a:ext cx="1438882" cy="520784"/>
            <a:chOff x="7645078" y="3040380"/>
            <a:chExt cx="1438882" cy="52078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C74EBD6-41E8-6328-7D1F-34B542F6B92F}"/>
                </a:ext>
              </a:extLst>
            </p:cNvPr>
            <p:cNvGrpSpPr/>
            <p:nvPr/>
          </p:nvGrpSpPr>
          <p:grpSpPr>
            <a:xfrm>
              <a:off x="7696200" y="3429000"/>
              <a:ext cx="1387760" cy="132164"/>
              <a:chOff x="4051302" y="3573896"/>
              <a:chExt cx="1387760" cy="132164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386A4027-2139-C478-C476-EAE5BC69746B}"/>
                  </a:ext>
                </a:extLst>
              </p:cNvPr>
              <p:cNvCxnSpPr>
                <a:cxnSpLocks/>
                <a:stCxn id="52" idx="3"/>
              </p:cNvCxnSpPr>
              <p:nvPr/>
            </p:nvCxnSpPr>
            <p:spPr>
              <a:xfrm flipH="1">
                <a:off x="4051302" y="3641948"/>
                <a:ext cx="129896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이등변 삼각형 51">
                <a:extLst>
                  <a:ext uri="{FF2B5EF4-FFF2-40B4-BE49-F238E27FC236}">
                    <a16:creationId xmlns:a16="http://schemas.microsoft.com/office/drawing/2014/main" id="{048AF645-302A-28B3-B96D-EF67E279F3E6}"/>
                  </a:ext>
                </a:extLst>
              </p:cNvPr>
              <p:cNvSpPr/>
              <p:nvPr/>
            </p:nvSpPr>
            <p:spPr>
              <a:xfrm rot="5247477">
                <a:off x="5328560" y="3595558"/>
                <a:ext cx="132164" cy="8884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TextBox 21">
              <a:extLst>
                <a:ext uri="{FF2B5EF4-FFF2-40B4-BE49-F238E27FC236}">
                  <a16:creationId xmlns:a16="http://schemas.microsoft.com/office/drawing/2014/main" id="{0B60BE35-5DE3-A012-E073-18B3DD71A95C}"/>
                </a:ext>
              </a:extLst>
            </p:cNvPr>
            <p:cNvSpPr txBox="1"/>
            <p:nvPr/>
          </p:nvSpPr>
          <p:spPr>
            <a:xfrm>
              <a:off x="7645078" y="3040380"/>
              <a:ext cx="1394462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200" b="1" i="1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반응형 웹 구현</a:t>
              </a:r>
              <a:endParaRPr lang="en-US" altLang="ko-KR" sz="1200" b="1" i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857C2BF-9271-2D56-6EF5-8F69BBB2B47A}"/>
              </a:ext>
            </a:extLst>
          </p:cNvPr>
          <p:cNvSpPr/>
          <p:nvPr/>
        </p:nvSpPr>
        <p:spPr>
          <a:xfrm>
            <a:off x="9517376" y="3253898"/>
            <a:ext cx="1699260" cy="467360"/>
          </a:xfrm>
          <a:prstGeom prst="rect">
            <a:avLst/>
          </a:prstGeom>
          <a:solidFill>
            <a:srgbClr val="FFAFC8"/>
          </a:solidFill>
          <a:ln w="38100">
            <a:solidFill>
              <a:srgbClr val="FF81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사용자 배포</a:t>
            </a:r>
          </a:p>
        </p:txBody>
      </p:sp>
    </p:spTree>
    <p:extLst>
      <p:ext uri="{BB962C8B-B14F-4D97-AF65-F5344CB8AC3E}">
        <p14:creationId xmlns:p14="http://schemas.microsoft.com/office/powerpoint/2010/main" val="2300305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5D3F9-7F9F-E343-BDCC-F94093A67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BFD5700-F7E4-12F1-9201-AB7C2C8E9023}"/>
              </a:ext>
            </a:extLst>
          </p:cNvPr>
          <p:cNvSpPr/>
          <p:nvPr/>
        </p:nvSpPr>
        <p:spPr>
          <a:xfrm>
            <a:off x="-61294" y="-4234"/>
            <a:ext cx="160867" cy="6862233"/>
          </a:xfrm>
          <a:prstGeom prst="rect">
            <a:avLst/>
          </a:prstGeom>
          <a:solidFill>
            <a:srgbClr val="FF0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5D863767-4621-108F-023A-9232F01E3949}"/>
              </a:ext>
            </a:extLst>
          </p:cNvPr>
          <p:cNvSpPr txBox="1"/>
          <p:nvPr/>
        </p:nvSpPr>
        <p:spPr>
          <a:xfrm>
            <a:off x="2008187" y="2310341"/>
            <a:ext cx="8175625" cy="22373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4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03  </a:t>
            </a:r>
            <a:r>
              <a:rPr lang="en-US" sz="4400" b="0" i="0" u="none" strike="noStrike" dirty="0">
                <a:solidFill>
                  <a:srgbClr val="FF05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 </a:t>
            </a:r>
            <a:r>
              <a:rPr lang="en-US" sz="44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b="0" i="0" u="none" strike="noStrik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개발과정</a:t>
            </a:r>
            <a:endParaRPr lang="en-US" sz="4400" b="0" i="0" u="none" strike="noStrik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66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1027</Words>
  <Application>Microsoft Office PowerPoint</Application>
  <PresentationFormat>와이드스크린</PresentationFormat>
  <Paragraphs>142</Paragraphs>
  <Slides>28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나눔스퀘어OTF_ac Bold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성원 박</dc:creator>
  <cp:lastModifiedBy>성원 박</cp:lastModifiedBy>
  <cp:revision>39</cp:revision>
  <dcterms:created xsi:type="dcterms:W3CDTF">2024-09-09T10:33:48Z</dcterms:created>
  <dcterms:modified xsi:type="dcterms:W3CDTF">2024-12-10T13:29:01Z</dcterms:modified>
</cp:coreProperties>
</file>